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76" r:id="rId2"/>
  </p:sldMasterIdLst>
  <p:notesMasterIdLst>
    <p:notesMasterId r:id="rId18"/>
  </p:notesMasterIdLst>
  <p:handoutMasterIdLst>
    <p:handoutMasterId r:id="rId19"/>
  </p:handoutMasterIdLst>
  <p:sldIdLst>
    <p:sldId id="293" r:id="rId3"/>
    <p:sldId id="295" r:id="rId4"/>
    <p:sldId id="276" r:id="rId5"/>
    <p:sldId id="280" r:id="rId6"/>
    <p:sldId id="289" r:id="rId7"/>
    <p:sldId id="283" r:id="rId8"/>
    <p:sldId id="296" r:id="rId9"/>
    <p:sldId id="284" r:id="rId10"/>
    <p:sldId id="281" r:id="rId11"/>
    <p:sldId id="294" r:id="rId12"/>
    <p:sldId id="297" r:id="rId13"/>
    <p:sldId id="299" r:id="rId14"/>
    <p:sldId id="300" r:id="rId15"/>
    <p:sldId id="303" r:id="rId16"/>
    <p:sldId id="30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FF"/>
    <a:srgbClr val="00FF99"/>
    <a:srgbClr val="FF00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1" autoAdjust="0"/>
    <p:restoredTop sz="90929"/>
  </p:normalViewPr>
  <p:slideViewPr>
    <p:cSldViewPr>
      <p:cViewPr varScale="1">
        <p:scale>
          <a:sx n="66" d="100"/>
          <a:sy n="66" d="100"/>
        </p:scale>
        <p:origin x="12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6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7B4719D-A041-4DA5-A164-02645DE89C33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4805ED-4F9C-41D9-AF37-9BE88A310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7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B7613B-6382-4404-B2D8-31A231E0E739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A382A1-63FE-4583-915A-40CD69716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8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82DEF2-3D83-4EF8-ADF3-092D6999E76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786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16825-4C82-4529-BAC7-B80B63EE4D5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749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7BBE7-03B5-4A0F-9C7A-048FCFE02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6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433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E0D5A56-092A-4D22-B4F6-7DF32FB9C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200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433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433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34" Type="http://schemas.openxmlformats.org/officeDocument/2006/relationships/image" Target="../media/image28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3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3.wmf"/><Relationship Id="rId32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7848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600" b="1" u="sng" dirty="0" smtClean="0"/>
              <a:t>Homework Check</a:t>
            </a:r>
            <a:endParaRPr lang="en-US" sz="6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096000" cy="1676400"/>
          </a:xfrm>
        </p:spPr>
        <p:txBody>
          <a:bodyPr/>
          <a:lstStyle/>
          <a:p>
            <a:pPr eaLnBrk="1" hangingPunct="1"/>
            <a:r>
              <a:rPr lang="en-US" sz="8000" dirty="0" smtClean="0"/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197109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algn="ctr"/>
            <a:r>
              <a:rPr lang="en-US" sz="4000" smtClean="0"/>
              <a:t>Strategies for </a:t>
            </a:r>
            <a:r>
              <a:rPr lang="en-US" sz="4000" b="1" smtClean="0">
                <a:solidFill>
                  <a:srgbClr val="FF0000"/>
                </a:solidFill>
              </a:rPr>
              <a:t>condensing</a:t>
            </a:r>
            <a:r>
              <a:rPr lang="en-US" sz="4000" smtClean="0"/>
              <a:t> logarithms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5238"/>
            <a:ext cx="8458200" cy="4525962"/>
          </a:xfrm>
        </p:spPr>
        <p:txBody>
          <a:bodyPr/>
          <a:lstStyle/>
          <a:p>
            <a:r>
              <a:rPr lang="en-US" sz="2800" smtClean="0"/>
              <a:t>If there is a number in front of the log, move it back to an exponent FIRST.</a:t>
            </a:r>
          </a:p>
          <a:p>
            <a:endParaRPr lang="en-US" sz="1100" smtClean="0"/>
          </a:p>
          <a:p>
            <a:r>
              <a:rPr lang="en-US" sz="2800" smtClean="0"/>
              <a:t>Write fraction exponents as radicals.</a:t>
            </a:r>
          </a:p>
          <a:p>
            <a:endParaRPr lang="en-US" sz="1100" smtClean="0"/>
          </a:p>
          <a:p>
            <a:r>
              <a:rPr lang="en-US" sz="2800" smtClean="0"/>
              <a:t>If there is a number raised to a power, simplify.</a:t>
            </a:r>
          </a:p>
          <a:p>
            <a:endParaRPr lang="en-US" sz="1100" smtClean="0"/>
          </a:p>
          <a:p>
            <a:r>
              <a:rPr lang="en-US" sz="2800" smtClean="0"/>
              <a:t>Condense addition back to multiplication and subtraction back to division.</a:t>
            </a:r>
          </a:p>
          <a:p>
            <a:endParaRPr lang="en-US" sz="1100" smtClean="0"/>
          </a:p>
          <a:p>
            <a:r>
              <a:rPr lang="en-US" sz="2800" smtClean="0"/>
              <a:t>The final answer will have log written only ONCE and will have no fractions as exponents.</a:t>
            </a:r>
          </a:p>
        </p:txBody>
      </p:sp>
    </p:spTree>
    <p:extLst>
      <p:ext uri="{BB962C8B-B14F-4D97-AF65-F5344CB8AC3E}">
        <p14:creationId xmlns:p14="http://schemas.microsoft.com/office/powerpoint/2010/main" val="158309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52400"/>
            <a:ext cx="8229600" cy="1143000"/>
          </a:xfrm>
        </p:spPr>
        <p:txBody>
          <a:bodyPr/>
          <a:lstStyle/>
          <a:p>
            <a:r>
              <a:rPr lang="en-US" sz="6000" dirty="0" smtClean="0"/>
              <a:t>EXAMPLE #1</a:t>
            </a:r>
            <a:endParaRPr lang="en-US" sz="6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762000" y="1752600"/>
          <a:ext cx="7289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3" imgW="1562040" imgH="228600" progId="Equation.DSMT4">
                  <p:embed/>
                </p:oleObj>
              </mc:Choice>
              <mc:Fallback>
                <p:oleObj name="Equation" r:id="rId3" imgW="1562040" imgH="2286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752600"/>
                        <a:ext cx="72898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43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61" y="3581400"/>
            <a:ext cx="8229600" cy="1143000"/>
          </a:xfrm>
        </p:spPr>
        <p:txBody>
          <a:bodyPr/>
          <a:lstStyle/>
          <a:p>
            <a:r>
              <a:rPr lang="en-US" sz="6000" dirty="0" smtClean="0"/>
              <a:t>EXAMPLE #3</a:t>
            </a:r>
            <a:endParaRPr lang="en-US" sz="6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531663"/>
              </p:ext>
            </p:extLst>
          </p:nvPr>
        </p:nvGraphicFramePr>
        <p:xfrm>
          <a:off x="152400" y="1166772"/>
          <a:ext cx="6578600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3" imgW="1409400" imgH="393480" progId="Equation.DSMT4">
                  <p:embed/>
                </p:oleObj>
              </mc:Choice>
              <mc:Fallback>
                <p:oleObj name="Equation" r:id="rId3" imgW="1409400" imgH="393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166772"/>
                        <a:ext cx="6578600" cy="168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063031"/>
              </p:ext>
            </p:extLst>
          </p:nvPr>
        </p:nvGraphicFramePr>
        <p:xfrm>
          <a:off x="105687" y="4847394"/>
          <a:ext cx="7019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5" imgW="1650960" imgH="177480" progId="Equation.DSMT4">
                  <p:embed/>
                </p:oleObj>
              </mc:Choice>
              <mc:Fallback>
                <p:oleObj name="Equation" r:id="rId5" imgW="165096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687" y="4847394"/>
                        <a:ext cx="7019925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126" y="170196"/>
            <a:ext cx="4887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EXAMPLE #2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801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61" y="3581400"/>
            <a:ext cx="8229600" cy="1143000"/>
          </a:xfrm>
        </p:spPr>
        <p:txBody>
          <a:bodyPr/>
          <a:lstStyle/>
          <a:p>
            <a:r>
              <a:rPr lang="en-US" sz="6000" dirty="0" smtClean="0"/>
              <a:t>EXAMPLE #5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6126" y="170196"/>
            <a:ext cx="4887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EXAMPLE #4</a:t>
            </a:r>
            <a:endParaRPr lang="en-US" sz="6000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952294"/>
              </p:ext>
            </p:extLst>
          </p:nvPr>
        </p:nvGraphicFramePr>
        <p:xfrm>
          <a:off x="457200" y="941388"/>
          <a:ext cx="7732713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3" imgW="1562040" imgH="393480" progId="Equation.DSMT4">
                  <p:embed/>
                </p:oleObj>
              </mc:Choice>
              <mc:Fallback>
                <p:oleObj name="Equation" r:id="rId3" imgW="1562040" imgH="393480" progId="Equation.DSMT4">
                  <p:embed/>
                  <p:pic>
                    <p:nvPicPr>
                      <p:cNvPr id="13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41388"/>
                        <a:ext cx="7732713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565253"/>
              </p:ext>
            </p:extLst>
          </p:nvPr>
        </p:nvGraphicFramePr>
        <p:xfrm>
          <a:off x="112806" y="4495800"/>
          <a:ext cx="887879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5" imgW="2247840" imgH="393480" progId="Equation.DSMT4">
                  <p:embed/>
                </p:oleObj>
              </mc:Choice>
              <mc:Fallback>
                <p:oleObj name="Equation" r:id="rId5" imgW="2247840" imgH="393480" progId="Equation.DSMT4">
                  <p:embed/>
                  <p:pic>
                    <p:nvPicPr>
                      <p:cNvPr id="133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06" y="4495800"/>
                        <a:ext cx="887879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25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Homework</a:t>
            </a:r>
            <a:endParaRPr lang="en-US" sz="8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" y="457200"/>
            <a:ext cx="9144000" cy="1500187"/>
          </a:xfrm>
        </p:spPr>
        <p:txBody>
          <a:bodyPr/>
          <a:lstStyle/>
          <a:p>
            <a:pPr algn="ctr"/>
            <a:r>
              <a:rPr lang="en-US" sz="6600" dirty="0" smtClean="0"/>
              <a:t>WS - #1-30 ALL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9004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933575"/>
          </a:xfrm>
        </p:spPr>
        <p:txBody>
          <a:bodyPr/>
          <a:lstStyle/>
          <a:p>
            <a:r>
              <a:rPr lang="en-US" sz="7200" dirty="0" smtClean="0"/>
              <a:t>SKILL CHECK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362200"/>
            <a:ext cx="6400800" cy="1752600"/>
          </a:xfrm>
        </p:spPr>
        <p:txBody>
          <a:bodyPr/>
          <a:lstStyle/>
          <a:p>
            <a:r>
              <a:rPr lang="en-US" dirty="0" smtClean="0"/>
              <a:t>Day 2 – Convert Logs to Exponentials, vice versa and </a:t>
            </a:r>
          </a:p>
          <a:p>
            <a:r>
              <a:rPr lang="en-US" dirty="0" smtClean="0"/>
              <a:t>Solve using one to one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438400"/>
            <a:ext cx="6400800" cy="426720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r>
              <a:rPr lang="en-US" sz="2800" dirty="0" smtClean="0"/>
              <a:t>Daily Question:</a:t>
            </a: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sz="4000" dirty="0" smtClean="0"/>
              <a:t>How do you expand  logarithms?</a:t>
            </a:r>
          </a:p>
          <a:p>
            <a:pPr marL="609600" indent="-609600" algn="l"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339804"/>
            <a:ext cx="8839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600" b="1" dirty="0"/>
              <a:t>6</a:t>
            </a:r>
            <a:r>
              <a:rPr lang="en-US" sz="6600" b="1" dirty="0" smtClean="0"/>
              <a:t>.2 Expanding Logs</a:t>
            </a:r>
            <a:endParaRPr lang="en-US" sz="66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990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Properties of Logarithms </a:t>
            </a:r>
          </a:p>
        </p:txBody>
      </p:sp>
      <p:graphicFrame>
        <p:nvGraphicFramePr>
          <p:cNvPr id="6246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140605"/>
              </p:ext>
            </p:extLst>
          </p:nvPr>
        </p:nvGraphicFramePr>
        <p:xfrm>
          <a:off x="336550" y="930275"/>
          <a:ext cx="568801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3" imgW="1752480" imgH="457200" progId="Equation.DSMT4">
                  <p:embed/>
                </p:oleObj>
              </mc:Choice>
              <mc:Fallback>
                <p:oleObj name="Equation" r:id="rId3" imgW="1752480" imgH="4572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930275"/>
                        <a:ext cx="5688013" cy="1647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438586"/>
              </p:ext>
            </p:extLst>
          </p:nvPr>
        </p:nvGraphicFramePr>
        <p:xfrm>
          <a:off x="444500" y="2640013"/>
          <a:ext cx="5437188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5" imgW="1625400" imgH="812520" progId="Equation.DSMT4">
                  <p:embed/>
                </p:oleObj>
              </mc:Choice>
              <mc:Fallback>
                <p:oleObj name="Equation" r:id="rId5" imgW="1625400" imgH="8125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2640013"/>
                        <a:ext cx="5437188" cy="26765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245684"/>
              </p:ext>
            </p:extLst>
          </p:nvPr>
        </p:nvGraphicFramePr>
        <p:xfrm>
          <a:off x="582613" y="5462588"/>
          <a:ext cx="37877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7" imgW="1206360" imgH="457200" progId="Equation.DSMT4">
                  <p:embed/>
                </p:oleObj>
              </mc:Choice>
              <mc:Fallback>
                <p:oleObj name="Equation" r:id="rId7" imgW="12063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5462588"/>
                        <a:ext cx="3787775" cy="1270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019800" y="1357312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Product Property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867400" y="35814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Quotient Property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867400" y="5868987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Power Property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utoUpdateAnimBg="0"/>
      <p:bldP spid="48138" grpId="0" autoUpdateAnimBg="0"/>
      <p:bldP spid="481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Strategies when </a:t>
            </a:r>
            <a:r>
              <a:rPr lang="en-US" sz="3600" b="1" smtClean="0">
                <a:solidFill>
                  <a:srgbClr val="FF0000"/>
                </a:solidFill>
              </a:rPr>
              <a:t>expanding </a:t>
            </a:r>
            <a:r>
              <a:rPr lang="en-US" sz="3600" smtClean="0"/>
              <a:t>logarithms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1676400"/>
          </a:xfrm>
        </p:spPr>
        <p:txBody>
          <a:bodyPr/>
          <a:lstStyle/>
          <a:p>
            <a:r>
              <a:rPr lang="en-US" sz="2800" smtClean="0"/>
              <a:t>Change radicals to rational (fraction) exponents.</a:t>
            </a:r>
          </a:p>
          <a:p>
            <a:r>
              <a:rPr lang="en-US" sz="2800" smtClean="0"/>
              <a:t>Expand the multiplication and/or division</a:t>
            </a:r>
          </a:p>
          <a:p>
            <a:r>
              <a:rPr lang="en-US" sz="2800" smtClean="0"/>
              <a:t>Move the exponent(s) LAST</a:t>
            </a:r>
          </a:p>
        </p:txBody>
      </p:sp>
      <p:graphicFrame>
        <p:nvGraphicFramePr>
          <p:cNvPr id="8194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0707057"/>
              </p:ext>
            </p:extLst>
          </p:nvPr>
        </p:nvGraphicFramePr>
        <p:xfrm>
          <a:off x="457200" y="3810000"/>
          <a:ext cx="2900363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4" imgW="761760" imgH="457200" progId="Equation.DSMT4">
                  <p:embed/>
                </p:oleObj>
              </mc:Choice>
              <mc:Fallback>
                <p:oleObj name="Equation" r:id="rId4" imgW="7617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0"/>
                        <a:ext cx="2900363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" y="2743200"/>
            <a:ext cx="4267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 smtClean="0">
                <a:latin typeface="Century Gothic" panose="020B0502020202020204" pitchFamily="34" charset="0"/>
              </a:rPr>
              <a:t>3.	log</a:t>
            </a:r>
            <a:r>
              <a:rPr lang="en-US" sz="5400" baseline="-25000" dirty="0" smtClean="0">
                <a:latin typeface="Century Gothic" panose="020B0502020202020204" pitchFamily="34" charset="0"/>
              </a:rPr>
              <a:t>10</a:t>
            </a:r>
            <a:r>
              <a:rPr lang="en-US" sz="5400" dirty="0" smtClean="0">
                <a:latin typeface="Century Gothic" panose="020B0502020202020204" pitchFamily="34" charset="0"/>
              </a:rPr>
              <a:t>5x</a:t>
            </a:r>
            <a:r>
              <a:rPr lang="en-US" sz="5400" baseline="30000" dirty="0" smtClean="0">
                <a:latin typeface="Century Gothic" panose="020B0502020202020204" pitchFamily="34" charset="0"/>
              </a:rPr>
              <a:t>3</a:t>
            </a:r>
            <a:r>
              <a:rPr lang="en-US" sz="5400" dirty="0" smtClean="0">
                <a:latin typeface="Century Gothic" panose="020B0502020202020204" pitchFamily="34" charset="0"/>
              </a:rPr>
              <a:t>y</a:t>
            </a:r>
            <a:endParaRPr lang="en-US" sz="5400" dirty="0">
              <a:latin typeface="Century Gothic" panose="020B0502020202020204" pitchFamily="34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34089" y="1524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Expand.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422949"/>
              </p:ext>
            </p:extLst>
          </p:nvPr>
        </p:nvGraphicFramePr>
        <p:xfrm>
          <a:off x="76201" y="1143000"/>
          <a:ext cx="3581400" cy="110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3" imgW="799920" imgH="241200" progId="Equation.DSMT4">
                  <p:embed/>
                </p:oleObj>
              </mc:Choice>
              <mc:Fallback>
                <p:oleObj name="Equation" r:id="rId3" imgW="799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1" y="1143000"/>
                        <a:ext cx="3581400" cy="1104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641640"/>
              </p:ext>
            </p:extLst>
          </p:nvPr>
        </p:nvGraphicFramePr>
        <p:xfrm>
          <a:off x="70711" y="3886200"/>
          <a:ext cx="3434489" cy="2038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5" imgW="749160" imgH="444240" progId="Equation.DSMT4">
                  <p:embed/>
                </p:oleObj>
              </mc:Choice>
              <mc:Fallback>
                <p:oleObj name="Equation" r:id="rId5" imgW="7491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711" y="3886200"/>
                        <a:ext cx="3434489" cy="20383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38175" y="487362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Expand.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995654"/>
              </p:ext>
            </p:extLst>
          </p:nvPr>
        </p:nvGraphicFramePr>
        <p:xfrm>
          <a:off x="175419" y="1066800"/>
          <a:ext cx="420211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3" imgW="914400" imgH="419040" progId="Equation.DSMT4">
                  <p:embed/>
                </p:oleObj>
              </mc:Choice>
              <mc:Fallback>
                <p:oleObj name="Equation" r:id="rId3" imgW="914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419" y="1066800"/>
                        <a:ext cx="420211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559744"/>
              </p:ext>
            </p:extLst>
          </p:nvPr>
        </p:nvGraphicFramePr>
        <p:xfrm>
          <a:off x="175419" y="3617913"/>
          <a:ext cx="4566983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5" imgW="698400" imgH="457200" progId="Equation.DSMT4">
                  <p:embed/>
                </p:oleObj>
              </mc:Choice>
              <mc:Fallback>
                <p:oleObj name="Equation" r:id="rId5" imgW="698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419" y="3617913"/>
                        <a:ext cx="4566983" cy="213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000686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Ex. 7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984250" y="990600"/>
          <a:ext cx="2195513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Equation" r:id="rId3" imgW="787320" imgH="431640" progId="Equation.DSMT4">
                  <p:embed/>
                </p:oleObj>
              </mc:Choice>
              <mc:Fallback>
                <p:oleObj name="Equation" r:id="rId3" imgW="78732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990600"/>
                        <a:ext cx="2195513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176588" y="990600"/>
          <a:ext cx="322262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quation" r:id="rId5" imgW="1155600" imgH="558720" progId="Equation.DSMT4">
                  <p:embed/>
                </p:oleObj>
              </mc:Choice>
              <mc:Fallback>
                <p:oleObj name="Equation" r:id="rId5" imgW="1155600" imgH="558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990600"/>
                        <a:ext cx="3222625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028950" y="2743200"/>
          <a:ext cx="389572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7" imgW="1396800" imgH="279360" progId="Equation.DSMT4">
                  <p:embed/>
                </p:oleObj>
              </mc:Choice>
              <mc:Fallback>
                <p:oleObj name="Equation" r:id="rId7" imgW="139680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743200"/>
                        <a:ext cx="389572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3028950" y="3962400"/>
          <a:ext cx="389572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9" imgW="1396800" imgH="393480" progId="Equation.DSMT4">
                  <p:embed/>
                </p:oleObj>
              </mc:Choice>
              <mc:Fallback>
                <p:oleObj name="Equation" r:id="rId9" imgW="1396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962400"/>
                        <a:ext cx="389572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600200" y="3048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Expand.</a:t>
            </a:r>
          </a:p>
        </p:txBody>
      </p:sp>
      <p:sp>
        <p:nvSpPr>
          <p:cNvPr id="8" name="Oval 7"/>
          <p:cNvSpPr/>
          <p:nvPr/>
        </p:nvSpPr>
        <p:spPr>
          <a:xfrm>
            <a:off x="1905000" y="3810000"/>
            <a:ext cx="5715000" cy="1371600"/>
          </a:xfrm>
          <a:prstGeom prst="ellipse">
            <a:avLst/>
          </a:prstGeom>
          <a:noFill/>
          <a:ln w="76200" cap="rnd"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Ex. 8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7772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/>
              <a:t>Use                     and                         to evaluate the logarithm. </a:t>
            </a:r>
            <a:endParaRPr lang="en-US" sz="3000" b="1"/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1905000" y="357188"/>
          <a:ext cx="20145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4" name="Equation" r:id="rId3" imgW="863280" imgH="228600" progId="Equation.DSMT4">
                  <p:embed/>
                </p:oleObj>
              </mc:Choice>
              <mc:Fallback>
                <p:oleObj name="Equation" r:id="rId3" imgW="8632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7188"/>
                        <a:ext cx="20145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4943475" y="341313"/>
          <a:ext cx="20145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5" name="Equation" r:id="rId5" imgW="863280" imgH="228600" progId="Equation.DSMT4">
                  <p:embed/>
                </p:oleObj>
              </mc:Choice>
              <mc:Fallback>
                <p:oleObj name="Equation" r:id="rId5" imgW="8632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41313"/>
                        <a:ext cx="20145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3"/>
          <p:cNvGraphicFramePr>
            <a:graphicFrameLocks noChangeAspect="1"/>
          </p:cNvGraphicFramePr>
          <p:nvPr/>
        </p:nvGraphicFramePr>
        <p:xfrm>
          <a:off x="533400" y="1524000"/>
          <a:ext cx="14065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6" name="Equation" r:id="rId7" imgW="660240" imgH="393480" progId="Equation.DSMT4">
                  <p:embed/>
                </p:oleObj>
              </mc:Choice>
              <mc:Fallback>
                <p:oleObj name="Equation" r:id="rId7" imgW="6602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14065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88938" y="2767013"/>
          <a:ext cx="20018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7" name="Equation" r:id="rId9" imgW="939600" imgH="228600" progId="Equation.DSMT4">
                  <p:embed/>
                </p:oleObj>
              </mc:Choice>
              <mc:Fallback>
                <p:oleObj name="Equation" r:id="rId9" imgW="939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767013"/>
                        <a:ext cx="200183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57200" y="3429000"/>
          <a:ext cx="18383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8" name="Equation" r:id="rId11" imgW="863280" imgH="177480" progId="Equation.DSMT4">
                  <p:embed/>
                </p:oleObj>
              </mc:Choice>
              <mc:Fallback>
                <p:oleObj name="Equation" r:id="rId11" imgW="8632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18383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915988" y="4038600"/>
          <a:ext cx="9191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9" name="Equation" r:id="rId13" imgW="431640" imgH="177480" progId="Equation.DSMT4">
                  <p:embed/>
                </p:oleObj>
              </mc:Choice>
              <mc:Fallback>
                <p:oleObj name="Equation" r:id="rId13" imgW="43164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4038600"/>
                        <a:ext cx="9191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7"/>
          <p:cNvGraphicFramePr>
            <a:graphicFrameLocks noChangeAspect="1"/>
          </p:cNvGraphicFramePr>
          <p:nvPr/>
        </p:nvGraphicFramePr>
        <p:xfrm>
          <a:off x="3222625" y="1689100"/>
          <a:ext cx="15144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0" name="Equation" r:id="rId15" imgW="711000" imgH="228600" progId="Equation.DSMT4">
                  <p:embed/>
                </p:oleObj>
              </mc:Choice>
              <mc:Fallback>
                <p:oleObj name="Equation" r:id="rId15" imgW="7110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1689100"/>
                        <a:ext cx="151447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3276600" y="2743200"/>
          <a:ext cx="14874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1" name="Equation" r:id="rId17" imgW="698400" imgH="253800" progId="Equation.DSMT4">
                  <p:embed/>
                </p:oleObj>
              </mc:Choice>
              <mc:Fallback>
                <p:oleObj name="Equation" r:id="rId17" imgW="69840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43200"/>
                        <a:ext cx="14874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3019425" y="3359150"/>
          <a:ext cx="20018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2" name="Equation" r:id="rId19" imgW="939600" imgH="228600" progId="Equation.DSMT4">
                  <p:embed/>
                </p:oleObj>
              </mc:Choice>
              <mc:Fallback>
                <p:oleObj name="Equation" r:id="rId19" imgW="9396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3359150"/>
                        <a:ext cx="2001838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3111500" y="3962400"/>
          <a:ext cx="18653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3" name="Equation" r:id="rId21" imgW="876240" imgH="177480" progId="Equation.DSMT4">
                  <p:embed/>
                </p:oleObj>
              </mc:Choice>
              <mc:Fallback>
                <p:oleObj name="Equation" r:id="rId21" imgW="87624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3962400"/>
                        <a:ext cx="18653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3651250" y="4495800"/>
          <a:ext cx="8112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4" name="Equation" r:id="rId23" imgW="380880" imgH="177480" progId="Equation.DSMT4">
                  <p:embed/>
                </p:oleObj>
              </mc:Choice>
              <mc:Fallback>
                <p:oleObj name="Equation" r:id="rId23" imgW="38088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4495800"/>
                        <a:ext cx="8112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2"/>
          <p:cNvGraphicFramePr>
            <a:graphicFrameLocks noChangeAspect="1"/>
          </p:cNvGraphicFramePr>
          <p:nvPr/>
        </p:nvGraphicFramePr>
        <p:xfrm>
          <a:off x="6019800" y="1676400"/>
          <a:ext cx="15144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5" name="Equation" r:id="rId25" imgW="711000" imgH="228600" progId="Equation.DSMT4">
                  <p:embed/>
                </p:oleObj>
              </mc:Choice>
              <mc:Fallback>
                <p:oleObj name="Equation" r:id="rId25" imgW="7110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676400"/>
                        <a:ext cx="151447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6119813" y="2716213"/>
          <a:ext cx="11620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6" name="Equation" r:id="rId27" imgW="545760" imgH="241200" progId="Equation.DSMT4">
                  <p:embed/>
                </p:oleObj>
              </mc:Choice>
              <mc:Fallback>
                <p:oleObj name="Equation" r:id="rId27" imgW="54576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2716213"/>
                        <a:ext cx="11620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6069013" y="3355975"/>
          <a:ext cx="12160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7" name="Equation" r:id="rId29" imgW="571320" imgH="228600" progId="Equation.DSMT4">
                  <p:embed/>
                </p:oleObj>
              </mc:Choice>
              <mc:Fallback>
                <p:oleObj name="Equation" r:id="rId29" imgW="57132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3355975"/>
                        <a:ext cx="121602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5994400" y="3868738"/>
          <a:ext cx="1377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8" name="Equation" r:id="rId31" imgW="647640" imgH="253800" progId="Equation.DSMT4">
                  <p:embed/>
                </p:oleObj>
              </mc:Choice>
              <mc:Fallback>
                <p:oleObj name="Equation" r:id="rId31" imgW="64764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3868738"/>
                        <a:ext cx="137795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6243638" y="4473575"/>
          <a:ext cx="8096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9" name="Equation" r:id="rId33" imgW="380880" imgH="177480" progId="Equation.DSMT4">
                  <p:embed/>
                </p:oleObj>
              </mc:Choice>
              <mc:Fallback>
                <p:oleObj name="Equation" r:id="rId33" imgW="38088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4473575"/>
                        <a:ext cx="8096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3164</TotalTime>
  <Words>180</Words>
  <Application>Microsoft Office PowerPoint</Application>
  <PresentationFormat>On-screen Show (4:3)</PresentationFormat>
  <Paragraphs>42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Watermark</vt:lpstr>
      <vt:lpstr>iRespondGraphMaster</vt:lpstr>
      <vt:lpstr>Equation</vt:lpstr>
      <vt:lpstr>PowerPoint Presentation</vt:lpstr>
      <vt:lpstr>SKILL CHECK</vt:lpstr>
      <vt:lpstr>PowerPoint Presentation</vt:lpstr>
      <vt:lpstr>Properties of Logarithms </vt:lpstr>
      <vt:lpstr>Strategies when expanding logarithms</vt:lpstr>
      <vt:lpstr>PowerPoint Presentation</vt:lpstr>
      <vt:lpstr>PowerPoint Presentation</vt:lpstr>
      <vt:lpstr>Ex. 7</vt:lpstr>
      <vt:lpstr>Ex. 8</vt:lpstr>
      <vt:lpstr>Questions??</vt:lpstr>
      <vt:lpstr>Strategies for condensing logarithms</vt:lpstr>
      <vt:lpstr>EXAMPLE #1</vt:lpstr>
      <vt:lpstr>EXAMPLE #3</vt:lpstr>
      <vt:lpstr>EXAMPLE #5</vt:lpstr>
      <vt:lpstr>Homework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Reagin;Allerie Sweet</dc:creator>
  <cp:lastModifiedBy>Allison Chapman</cp:lastModifiedBy>
  <cp:revision>80</cp:revision>
  <dcterms:created xsi:type="dcterms:W3CDTF">2002-01-10T15:12:12Z</dcterms:created>
  <dcterms:modified xsi:type="dcterms:W3CDTF">2017-04-04T03:42:38Z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