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handoutMasterIdLst>
    <p:handoutMasterId r:id="rId27"/>
  </p:handoutMasterIdLst>
  <p:sldIdLst>
    <p:sldId id="299" r:id="rId4"/>
    <p:sldId id="279" r:id="rId5"/>
    <p:sldId id="278" r:id="rId6"/>
    <p:sldId id="281" r:id="rId7"/>
    <p:sldId id="280" r:id="rId8"/>
    <p:sldId id="275" r:id="rId9"/>
    <p:sldId id="282" r:id="rId10"/>
    <p:sldId id="283" r:id="rId11"/>
    <p:sldId id="294" r:id="rId12"/>
    <p:sldId id="295" r:id="rId13"/>
    <p:sldId id="296" r:id="rId14"/>
    <p:sldId id="297" r:id="rId15"/>
    <p:sldId id="286" r:id="rId16"/>
    <p:sldId id="288" r:id="rId17"/>
    <p:sldId id="300" r:id="rId18"/>
    <p:sldId id="303" r:id="rId19"/>
    <p:sldId id="301" r:id="rId20"/>
    <p:sldId id="302" r:id="rId21"/>
    <p:sldId id="304" r:id="rId22"/>
    <p:sldId id="305" r:id="rId23"/>
    <p:sldId id="306" r:id="rId24"/>
    <p:sldId id="307" r:id="rId25"/>
    <p:sldId id="30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9966"/>
    <a:srgbClr val="CC99FF"/>
    <a:srgbClr val="FF99CC"/>
    <a:srgbClr val="FF0000"/>
    <a:srgbClr val="0000FF"/>
    <a:srgbClr val="8000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9CF5229-A1B7-4CD6-BB09-AAB2796FA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CAC2-9A33-4B06-9CE8-3A5F2DE0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4A04-7C04-4397-9F3B-C3EED616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68C-878D-4F94-88BC-E24FFD5E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7C68-815B-497F-9266-32BADEED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480-BEC7-46BE-AAC0-0E79A41D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2E39-22D6-4DB3-8C99-B690A9500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2D3-043C-41B6-9CC4-5FA95B5F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B23-CA83-4673-8179-D68D5BBC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F77-D44E-4A83-84C5-CF800FC8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ED90-F1CA-4DC9-B3E6-4422D9D8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43D1-DBF2-4F19-8B2D-B36E8BCA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480-BEC7-46BE-AAC0-0E79A41D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9DD8-DB79-46B1-8B07-88BAC1C0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4A04-7C04-4397-9F3B-C3EED616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68C-878D-4F94-88BC-E24FFD5E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7C68-815B-497F-9266-32BADEED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480-BEC7-46BE-AAC0-0E79A41D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2E39-22D6-4DB3-8C99-B690A9500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2D3-043C-41B6-9CC4-5FA95B5F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B23-CA83-4673-8179-D68D5BBC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F77-D44E-4A83-84C5-CF800FC8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ED90-F1CA-4DC9-B3E6-4422D9D8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2E39-22D6-4DB3-8C99-B690A9500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43D1-DBF2-4F19-8B2D-B36E8BCA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9DD8-DB79-46B1-8B07-88BAC1C0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4A04-7C04-4397-9F3B-C3EED6162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968C-878D-4F94-88BC-E24FFD5E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7C68-815B-497F-9266-32BADEED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2D3-043C-41B6-9CC4-5FA95B5F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B23-CA83-4673-8179-D68D5BBC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7F77-D44E-4A83-84C5-CF800FC8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ED90-F1CA-4DC9-B3E6-4422D9D8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43D1-DBF2-4F19-8B2D-B36E8BCA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9DD8-DB79-46B1-8B07-88BAC1C06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FF6756B1-519D-41F4-A4C6-9296847C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307777"/>
          </a:xfrm>
          <a:prstGeom prst="rect">
            <a:avLst/>
          </a:prstGeom>
          <a:solidFill>
            <a:scrgbClr r="0" g="0" b="0">
              <a:alpha val="0"/>
            </a:sc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307777"/>
          </a:xfrm>
          <a:prstGeom prst="rect">
            <a:avLst/>
          </a:prstGeom>
          <a:solidFill>
            <a:scrgbClr r="0" g="0" b="0">
              <a:alpha val="0"/>
            </a:sc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8158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rPr>
              <a:t>iRespond Graph</a:t>
            </a:r>
          </a:p>
        </p:txBody>
      </p:sp>
      <p:grpSp>
        <p:nvGrpSpPr>
          <p:cNvPr id="18432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362351" y="1270000"/>
            <a:ext cx="7244797" cy="523220"/>
            <a:chOff x="1362351" y="1270000"/>
            <a:chExt cx="7244797" cy="52322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362351" y="1270000"/>
              <a:ext cx="89479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949851" y="1270000"/>
              <a:ext cx="89479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37164" y="1270000"/>
              <a:ext cx="1095172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24664" y="1270000"/>
              <a:ext cx="1095172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712351" y="1270000"/>
              <a:ext cx="89479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67%</a:t>
              </a:r>
            </a:p>
          </p:txBody>
        </p:sp>
      </p:grpSp>
      <p:grpSp>
        <p:nvGrpSpPr>
          <p:cNvPr id="18433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505019" y="5842000"/>
            <a:ext cx="6840038" cy="523220"/>
            <a:chOff x="1505019" y="5842000"/>
            <a:chExt cx="6840038" cy="52322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505019" y="5842000"/>
              <a:ext cx="609461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3121373" y="5842000"/>
              <a:ext cx="551753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752154" y="5842000"/>
              <a:ext cx="465192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354081" y="5842000"/>
              <a:ext cx="436337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974443" y="5842000"/>
              <a:ext cx="370614" cy="52322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4210110"/>
            <a:chOff x="254000" y="1841500"/>
            <a:chExt cx="762000" cy="421011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40011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 Gothic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</a:rPr>
              <a:t>Graphing Exponential Equations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>
              <a:defRPr/>
            </a:pPr>
            <a:r>
              <a:rPr lang="en-US" sz="1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12493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ALL REAL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874164"/>
              </p:ext>
            </p:extLst>
          </p:nvPr>
        </p:nvGraphicFramePr>
        <p:xfrm>
          <a:off x="1828800" y="3810000"/>
          <a:ext cx="5105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507780" imgH="253890" progId="Equation.DSMT4">
                  <p:embed/>
                </p:oleObj>
              </mc:Choice>
              <mc:Fallback>
                <p:oleObj name="Equation" r:id="rId3" imgW="507780" imgH="25389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5105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000" smtClean="0"/>
              <a:t>Use k</a:t>
            </a:r>
          </a:p>
        </p:txBody>
      </p:sp>
      <p:graphicFrame>
        <p:nvGraphicFramePr>
          <p:cNvPr id="1638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2971800"/>
          <a:ext cx="52578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5257800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447800" y="4648200"/>
            <a:ext cx="518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If a is </a:t>
            </a:r>
            <a:r>
              <a:rPr lang="en-US" sz="3200" u="sng" dirty="0"/>
              <a:t>positive</a:t>
            </a:r>
            <a:r>
              <a:rPr lang="en-US" sz="3200" dirty="0"/>
              <a:t> </a:t>
            </a:r>
            <a:r>
              <a:rPr lang="en-US" sz="3200" dirty="0" smtClean="0"/>
              <a:t>use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If </a:t>
            </a:r>
            <a:r>
              <a:rPr lang="en-US" sz="3200" dirty="0"/>
              <a:t>a is </a:t>
            </a:r>
            <a:r>
              <a:rPr lang="en-US" sz="3200" u="sng" dirty="0"/>
              <a:t>negative</a:t>
            </a:r>
            <a:r>
              <a:rPr lang="en-US" sz="3200" dirty="0"/>
              <a:t> </a:t>
            </a:r>
            <a:r>
              <a:rPr lang="en-US" sz="3200" dirty="0" smtClean="0"/>
              <a:t>use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366046"/>
              </p:ext>
            </p:extLst>
          </p:nvPr>
        </p:nvGraphicFramePr>
        <p:xfrm>
          <a:off x="5140960" y="4572000"/>
          <a:ext cx="125984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Equation" r:id="rId5" imgW="406080" imgH="253800" progId="Equation.DSMT4">
                  <p:embed/>
                </p:oleObj>
              </mc:Choice>
              <mc:Fallback>
                <p:oleObj name="Equation" r:id="rId5" imgW="406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0960" y="4572000"/>
                        <a:ext cx="125984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4745"/>
              </p:ext>
            </p:extLst>
          </p:nvPr>
        </p:nvGraphicFramePr>
        <p:xfrm>
          <a:off x="5284787" y="5715000"/>
          <a:ext cx="14970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Equation" r:id="rId7" imgW="482400" imgH="253800" progId="Equation.DSMT4">
                  <p:embed/>
                </p:oleObj>
              </mc:Choice>
              <mc:Fallback>
                <p:oleObj name="Equation" r:id="rId7" imgW="4824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7" y="5715000"/>
                        <a:ext cx="14970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Identify the </a:t>
            </a:r>
            <a:r>
              <a:rPr lang="en-US" sz="4000" i="1" smtClean="0"/>
              <a:t>domain </a:t>
            </a:r>
            <a:r>
              <a:rPr lang="en-US" sz="4000" smtClean="0"/>
              <a:t>and</a:t>
            </a:r>
            <a:r>
              <a:rPr lang="en-US" sz="4000" i="1" smtClean="0"/>
              <a:t> range.</a:t>
            </a:r>
            <a:endParaRPr lang="en-US" sz="4000" smtClean="0"/>
          </a:p>
        </p:txBody>
      </p:sp>
      <p:graphicFrame>
        <p:nvGraphicFramePr>
          <p:cNvPr id="1741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371600"/>
          <a:ext cx="4800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3" name="Equation" r:id="rId3" imgW="1231560" imgH="1231560" progId="Equation.DSMT4">
                  <p:embed/>
                </p:oleObj>
              </mc:Choice>
              <mc:Fallback>
                <p:oleObj name="Equation" r:id="rId3" imgW="1231560" imgH="1231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48006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410200" y="1371600"/>
            <a:ext cx="320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D: </a:t>
            </a:r>
            <a:endParaRPr lang="en-US" sz="320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sz="3200">
                <a:solidFill>
                  <a:srgbClr val="FF0000"/>
                </a:solidFill>
              </a:rPr>
              <a:t>R: 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486400" y="3352800"/>
            <a:ext cx="251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D: </a:t>
            </a:r>
          </a:p>
          <a:p>
            <a:r>
              <a:rPr lang="en-US" sz="3200">
                <a:solidFill>
                  <a:srgbClr val="FF0000"/>
                </a:solidFill>
              </a:rPr>
              <a:t>R: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410200" y="5334000"/>
            <a:ext cx="2514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D: </a:t>
            </a:r>
          </a:p>
          <a:p>
            <a:r>
              <a:rPr lang="en-US">
                <a:solidFill>
                  <a:srgbClr val="FF0000"/>
                </a:solidFill>
              </a:rPr>
              <a:t>R: </a:t>
            </a: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5867400" y="12192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4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19200"/>
                        <a:ext cx="1905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6019800" y="31623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5" name="Equation" r:id="rId7" imgW="507960" imgH="253800" progId="Equation.DSMT4">
                  <p:embed/>
                </p:oleObj>
              </mc:Choice>
              <mc:Fallback>
                <p:oleObj name="Equation" r:id="rId7" imgW="50796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162300"/>
                        <a:ext cx="1905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9"/>
          <p:cNvGraphicFramePr>
            <a:graphicFrameLocks noChangeAspect="1"/>
          </p:cNvGraphicFramePr>
          <p:nvPr/>
        </p:nvGraphicFramePr>
        <p:xfrm>
          <a:off x="5867400" y="5105400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6" name="Equation" r:id="rId8" imgW="507960" imgH="253800" progId="Equation.DSMT4">
                  <p:embed/>
                </p:oleObj>
              </mc:Choice>
              <mc:Fallback>
                <p:oleObj name="Equation" r:id="rId8" imgW="50796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05400"/>
                        <a:ext cx="1905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0"/>
          <p:cNvGraphicFramePr>
            <a:graphicFrameLocks noChangeAspect="1"/>
          </p:cNvGraphicFramePr>
          <p:nvPr/>
        </p:nvGraphicFramePr>
        <p:xfrm>
          <a:off x="5815013" y="2019300"/>
          <a:ext cx="1857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7" name="Equation" r:id="rId9" imgW="495000" imgH="253800" progId="Equation.DSMT4">
                  <p:embed/>
                </p:oleObj>
              </mc:Choice>
              <mc:Fallback>
                <p:oleObj name="Equation" r:id="rId9" imgW="4950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2019300"/>
                        <a:ext cx="18573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1"/>
          <p:cNvGraphicFramePr>
            <a:graphicFrameLocks noChangeAspect="1"/>
          </p:cNvGraphicFramePr>
          <p:nvPr/>
        </p:nvGraphicFramePr>
        <p:xfrm>
          <a:off x="6157913" y="4000500"/>
          <a:ext cx="14763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8" name="Equation" r:id="rId11" imgW="393480" imgH="253800" progId="Equation.DSMT4">
                  <p:embed/>
                </p:oleObj>
              </mc:Choice>
              <mc:Fallback>
                <p:oleObj name="Equation" r:id="rId11" imgW="3934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4000500"/>
                        <a:ext cx="14763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2"/>
          <p:cNvGraphicFramePr>
            <a:graphicFrameLocks noChangeAspect="1"/>
          </p:cNvGraphicFramePr>
          <p:nvPr/>
        </p:nvGraphicFramePr>
        <p:xfrm>
          <a:off x="5934075" y="5829300"/>
          <a:ext cx="17621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9" name="Equation" r:id="rId13" imgW="469800" imgH="253800" progId="Equation.DSMT4">
                  <p:embed/>
                </p:oleObj>
              </mc:Choice>
              <mc:Fallback>
                <p:oleObj name="Equation" r:id="rId13" imgW="46980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5829300"/>
                        <a:ext cx="176212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000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Asymptote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71800"/>
            <a:ext cx="8153400" cy="1066800"/>
          </a:xfrm>
        </p:spPr>
        <p:txBody>
          <a:bodyPr/>
          <a:lstStyle/>
          <a:p>
            <a:pPr eaLnBrk="1" hangingPunct="1"/>
            <a:r>
              <a:rPr lang="en-US" sz="3000" b="0" dirty="0" smtClean="0"/>
              <a:t>A </a:t>
            </a:r>
            <a:r>
              <a:rPr lang="en-US" sz="3000" b="0" i="1" dirty="0" smtClean="0"/>
              <a:t>line</a:t>
            </a:r>
            <a:r>
              <a:rPr lang="en-US" sz="3000" b="0" dirty="0" smtClean="0"/>
              <a:t> that a graph </a:t>
            </a:r>
            <a:r>
              <a:rPr lang="en-US" sz="3000" b="0" i="1" u="sng" dirty="0" smtClean="0"/>
              <a:t>approaches</a:t>
            </a:r>
            <a:r>
              <a:rPr lang="en-US" sz="3000" b="0" dirty="0" smtClean="0"/>
              <a:t> but will never touch</a:t>
            </a:r>
          </a:p>
          <a:p>
            <a:pPr eaLnBrk="1" hangingPunct="1"/>
            <a:r>
              <a:rPr lang="en-US" sz="3000" b="0" dirty="0" smtClean="0"/>
              <a:t>Horizontal, Dashed line</a:t>
            </a:r>
          </a:p>
          <a:p>
            <a:pPr marL="0" indent="0" eaLnBrk="1" hangingPunct="1">
              <a:buNone/>
            </a:pPr>
            <a:endParaRPr lang="en-US" sz="3000" b="0" dirty="0" smtClean="0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419600"/>
          <a:ext cx="75438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7543800" cy="183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75490" y="1600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r>
              <a:rPr lang="en-US" sz="7200" dirty="0" smtClean="0">
                <a:solidFill>
                  <a:srgbClr val="FF0000"/>
                </a:solidFill>
              </a:rPr>
              <a:t>y </a:t>
            </a:r>
            <a:r>
              <a:rPr lang="en-US" sz="7200" dirty="0">
                <a:solidFill>
                  <a:srgbClr val="FF0000"/>
                </a:solidFill>
              </a:rPr>
              <a:t>=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Identify the </a:t>
            </a:r>
            <a:r>
              <a:rPr lang="en-US" sz="4000" i="1" smtClean="0"/>
              <a:t>asymptote</a:t>
            </a:r>
            <a:r>
              <a:rPr lang="en-US" sz="4000" smtClean="0"/>
              <a:t> of the graph of the function.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981200"/>
          <a:ext cx="5486400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3" imgW="1257120" imgH="990360" progId="Equation.DSMT4">
                  <p:embed/>
                </p:oleObj>
              </mc:Choice>
              <mc:Fallback>
                <p:oleObj name="Equation" r:id="rId3" imgW="1257120" imgH="990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5486400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324600" y="2133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= 4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172200" y="3352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= -3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791200" y="5029200"/>
            <a:ext cx="2514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y = 0</a:t>
            </a:r>
          </a:p>
          <a:p>
            <a:pPr algn="ctr"/>
            <a:r>
              <a:rPr lang="en-US" sz="3600">
                <a:solidFill>
                  <a:srgbClr val="FF0000"/>
                </a:solidFill>
              </a:rPr>
              <a:t>the x-axis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7696200" cy="4267200"/>
          </a:xfrm>
        </p:spPr>
        <p:txBody>
          <a:bodyPr/>
          <a:lstStyle/>
          <a:p>
            <a:pPr eaLnBrk="1" hangingPunct="1"/>
            <a:r>
              <a:rPr lang="en-US" sz="10000" dirty="0" smtClean="0">
                <a:solidFill>
                  <a:srgbClr val="0000FF"/>
                </a:solidFill>
              </a:rPr>
              <a:t>X-</a:t>
            </a:r>
            <a:r>
              <a:rPr lang="en-US" sz="10000" dirty="0" err="1" smtClean="0">
                <a:solidFill>
                  <a:srgbClr val="0000FF"/>
                </a:solidFill>
              </a:rPr>
              <a:t>Int</a:t>
            </a:r>
            <a:r>
              <a:rPr lang="en-US" sz="10000" dirty="0" smtClean="0">
                <a:solidFill>
                  <a:srgbClr val="0000FF"/>
                </a:solidFill>
              </a:rPr>
              <a:t>: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2500" b="0" dirty="0" smtClean="0">
                <a:solidFill>
                  <a:schemeClr val="tx1"/>
                </a:solidFill>
              </a:rPr>
              <a:t>(#, 0)  -   Where the graph crosses the x-axis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>
                <a:solidFill>
                  <a:srgbClr val="FF0000"/>
                </a:solidFill>
              </a:rPr>
              <a:t>Y-</a:t>
            </a:r>
            <a:r>
              <a:rPr lang="en-US" sz="10000" dirty="0" err="1" smtClean="0">
                <a:solidFill>
                  <a:srgbClr val="FF0000"/>
                </a:solidFill>
              </a:rPr>
              <a:t>Int</a:t>
            </a:r>
            <a:r>
              <a:rPr lang="en-US" sz="10000" dirty="0" smtClean="0">
                <a:solidFill>
                  <a:srgbClr val="FF0000"/>
                </a:solidFill>
              </a:rPr>
              <a:t>:</a:t>
            </a:r>
            <a:br>
              <a:rPr lang="en-US" sz="10000" dirty="0" smtClean="0">
                <a:solidFill>
                  <a:srgbClr val="FF0000"/>
                </a:solidFill>
              </a:rPr>
            </a:br>
            <a:r>
              <a:rPr lang="en-US" sz="2500" b="0" dirty="0" smtClean="0">
                <a:solidFill>
                  <a:schemeClr val="tx1"/>
                </a:solidFill>
              </a:rPr>
              <a:t>(0, #)  </a:t>
            </a:r>
            <a:r>
              <a:rPr lang="en-US" sz="2500" b="0" dirty="0">
                <a:solidFill>
                  <a:schemeClr val="tx1"/>
                </a:solidFill>
              </a:rPr>
              <a:t>-   Where the graph crosses the </a:t>
            </a:r>
            <a:r>
              <a:rPr lang="en-US" sz="2500" b="0" dirty="0" smtClean="0">
                <a:solidFill>
                  <a:schemeClr val="tx1"/>
                </a:solidFill>
              </a:rPr>
              <a:t>Y-axis</a:t>
            </a:r>
            <a:r>
              <a:rPr lang="en-US" sz="40000" dirty="0"/>
              <a:t/>
            </a:r>
            <a:br>
              <a:rPr lang="en-US" sz="40000" dirty="0"/>
            </a:br>
            <a:endParaRPr lang="en-US" sz="1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7696200" cy="4267200"/>
          </a:xfrm>
        </p:spPr>
        <p:txBody>
          <a:bodyPr/>
          <a:lstStyle/>
          <a:p>
            <a:pPr eaLnBrk="1" hangingPunct="1"/>
            <a:r>
              <a:rPr lang="en-US" sz="5000" dirty="0" smtClean="0">
                <a:solidFill>
                  <a:schemeClr val="tx1"/>
                </a:solidFill>
              </a:rPr>
              <a:t>Read from left to right!</a:t>
            </a:r>
            <a:r>
              <a:rPr lang="en-US" sz="10000" dirty="0" smtClean="0">
                <a:solidFill>
                  <a:schemeClr val="tx1"/>
                </a:solidFill>
              </a:rPr>
              <a:t/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rgbClr val="0000FF"/>
                </a:solidFill>
              </a:rPr>
              <a:t>Increasing: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2500" b="0" u="sng" dirty="0" smtClean="0">
                <a:solidFill>
                  <a:schemeClr val="tx1"/>
                </a:solidFill>
              </a:rPr>
              <a:t>up</a:t>
            </a:r>
            <a:r>
              <a:rPr lang="en-US" sz="2500" b="0" dirty="0" smtClean="0">
                <a:solidFill>
                  <a:schemeClr val="tx1"/>
                </a:solidFill>
              </a:rPr>
              <a:t> from left to right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>
                <a:solidFill>
                  <a:srgbClr val="FF0000"/>
                </a:solidFill>
              </a:rPr>
              <a:t>Decreasing:</a:t>
            </a:r>
            <a:br>
              <a:rPr lang="en-US" sz="10000" dirty="0" smtClean="0">
                <a:solidFill>
                  <a:srgbClr val="FF0000"/>
                </a:solidFill>
              </a:rPr>
            </a:br>
            <a:r>
              <a:rPr lang="en-US" sz="2500" b="0" u="sng" dirty="0" smtClean="0">
                <a:solidFill>
                  <a:schemeClr val="tx1"/>
                </a:solidFill>
              </a:rPr>
              <a:t>down</a:t>
            </a:r>
            <a:r>
              <a:rPr lang="en-US" sz="2500" b="0" dirty="0" smtClean="0">
                <a:solidFill>
                  <a:schemeClr val="tx1"/>
                </a:solidFill>
              </a:rPr>
              <a:t> from left to right</a:t>
            </a:r>
            <a:r>
              <a:rPr lang="en-US" sz="40000" dirty="0"/>
              <a:t/>
            </a:r>
            <a:br>
              <a:rPr lang="en-US" sz="40000" dirty="0"/>
            </a:br>
            <a:endParaRPr lang="en-US" sz="1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>
              <a:defRPr/>
            </a:pPr>
            <a:r>
              <a:rPr lang="en-US" sz="1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 Behavior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532940"/>
              </p:ext>
            </p:extLst>
          </p:nvPr>
        </p:nvGraphicFramePr>
        <p:xfrm>
          <a:off x="2743200" y="3048000"/>
          <a:ext cx="41148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2425680" imgH="787320" progId="Equation.DSMT4">
                  <p:embed/>
                </p:oleObj>
              </mc:Choice>
              <mc:Fallback>
                <p:oleObj name="Equation" r:id="rId3" imgW="24256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41148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9718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934200" y="3017838"/>
            <a:ext cx="2286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9800" y="2819400"/>
            <a:ext cx="76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0" b="0" kern="0" dirty="0" smtClean="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76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0" b="0" kern="0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23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Let’s</a:t>
            </a:r>
            <a:br>
              <a:rPr lang="en-US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2294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y = -5</a:t>
            </a:r>
            <a:r>
              <a:rPr lang="en-US" baseline="30000" dirty="0"/>
              <a:t>x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40575" y="2506660"/>
            <a:ext cx="3399336" cy="358140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00400" y="1417638"/>
            <a:ext cx="5781675" cy="36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0"/>
            <a:ext cx="8686800" cy="1249363"/>
          </a:xfrm>
        </p:spPr>
        <p:txBody>
          <a:bodyPr/>
          <a:lstStyle/>
          <a:p>
            <a:pPr eaLnBrk="1" hangingPunct="1"/>
            <a:r>
              <a:rPr lang="en-US" sz="3200" u="sng" dirty="0" smtClean="0">
                <a:solidFill>
                  <a:srgbClr val="0000FF"/>
                </a:solidFill>
              </a:rPr>
              <a:t>It’s an Exponential </a:t>
            </a:r>
            <a:r>
              <a:rPr lang="en-US" sz="3200" u="sng" dirty="0" smtClean="0">
                <a:solidFill>
                  <a:srgbClr val="FF0000"/>
                </a:solidFill>
              </a:rPr>
              <a:t>Growth</a:t>
            </a:r>
            <a:r>
              <a:rPr lang="en-US" sz="3200" u="sng" dirty="0" smtClean="0">
                <a:solidFill>
                  <a:srgbClr val="0000FF"/>
                </a:solidFill>
              </a:rPr>
              <a:t> Function when…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8600"/>
          <a:ext cx="78486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784860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" y="3810000"/>
            <a:ext cx="81534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/>
              <a:t>b</a:t>
            </a:r>
            <a:r>
              <a:rPr lang="en-US" sz="3200" dirty="0"/>
              <a:t> is greater than1</a:t>
            </a:r>
          </a:p>
          <a:p>
            <a:pPr algn="ctr">
              <a:spcBef>
                <a:spcPct val="0"/>
              </a:spcBef>
            </a:pPr>
            <a:r>
              <a:rPr lang="en-US" sz="2600" dirty="0"/>
              <a:t>OR </a:t>
            </a:r>
          </a:p>
          <a:p>
            <a:pPr algn="ctr">
              <a:spcBef>
                <a:spcPct val="0"/>
              </a:spcBef>
            </a:pPr>
            <a:r>
              <a:rPr lang="en-US" sz="2600" dirty="0"/>
              <a:t>if the exponent is negative and it flips b and b is greater than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2: 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97159" y="1437232"/>
            <a:ext cx="5781675" cy="367268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1417638"/>
            <a:ext cx="1981200" cy="108902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28600" y="2491419"/>
            <a:ext cx="3381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3: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291228"/>
            <a:ext cx="2152083" cy="91857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2471239"/>
            <a:ext cx="3937816" cy="389037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362325" y="1143000"/>
            <a:ext cx="5781675" cy="36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4: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63413"/>
            <a:ext cx="2514600" cy="1369559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2400" y="2645409"/>
            <a:ext cx="3690701" cy="336721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362325" y="1219200"/>
            <a:ext cx="5781675" cy="36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#1 - #6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631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0"/>
            <a:ext cx="8686800" cy="1249363"/>
          </a:xfrm>
        </p:spPr>
        <p:txBody>
          <a:bodyPr/>
          <a:lstStyle/>
          <a:p>
            <a:pPr eaLnBrk="1" hangingPunct="1"/>
            <a:r>
              <a:rPr lang="en-US" sz="3200" u="sng" dirty="0" smtClean="0">
                <a:solidFill>
                  <a:srgbClr val="0000FF"/>
                </a:solidFill>
              </a:rPr>
              <a:t>It’s an Exponential </a:t>
            </a:r>
            <a:r>
              <a:rPr lang="en-US" sz="3200" u="sng" dirty="0" smtClean="0">
                <a:solidFill>
                  <a:srgbClr val="FF0000"/>
                </a:solidFill>
              </a:rPr>
              <a:t>Decay</a:t>
            </a:r>
            <a:r>
              <a:rPr lang="en-US" sz="3200" u="sng" dirty="0" smtClean="0">
                <a:solidFill>
                  <a:srgbClr val="0000FF"/>
                </a:solidFill>
              </a:rPr>
              <a:t> Function when…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8600"/>
          <a:ext cx="8001000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8001000" cy="194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04800" y="3810000"/>
            <a:ext cx="81534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/>
              <a:t>b</a:t>
            </a:r>
            <a:r>
              <a:rPr lang="en-US" sz="3200"/>
              <a:t> is a fraction </a:t>
            </a:r>
            <a:r>
              <a:rPr lang="en-US" sz="2600"/>
              <a:t>(greater than 0 and less than 1)</a:t>
            </a:r>
          </a:p>
          <a:p>
            <a:pPr algn="ctr"/>
            <a:r>
              <a:rPr lang="en-US" sz="2600"/>
              <a:t>OR </a:t>
            </a:r>
          </a:p>
          <a:p>
            <a:pPr algn="ctr"/>
            <a:r>
              <a:rPr lang="en-US" sz="2600"/>
              <a:t>if the exponent is negative and it flips b and b is less than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State whether f(x) is an exponential growth or exponential decay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875714"/>
              </p:ext>
            </p:extLst>
          </p:nvPr>
        </p:nvGraphicFramePr>
        <p:xfrm>
          <a:off x="277813" y="1371600"/>
          <a:ext cx="4494212" cy="52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1041120" imgH="1206360" progId="Equation.DSMT4">
                  <p:embed/>
                </p:oleObj>
              </mc:Choice>
              <mc:Fallback>
                <p:oleObj name="Equation" r:id="rId3" imgW="1041120" imgH="1206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1371600"/>
                        <a:ext cx="4494212" cy="520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DECAY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5626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GROWTH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715000" y="556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State whether f(x) is an exponential growth or exponential decay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380986"/>
              </p:ext>
            </p:extLst>
          </p:nvPr>
        </p:nvGraphicFramePr>
        <p:xfrm>
          <a:off x="-25400" y="1371600"/>
          <a:ext cx="5233988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1257120" imgH="1231560" progId="Equation.DSMT4">
                  <p:embed/>
                </p:oleObj>
              </mc:Choice>
              <mc:Fallback>
                <p:oleObj name="Equation" r:id="rId3" imgW="1257120" imgH="1231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1371600"/>
                        <a:ext cx="5233988" cy="512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DECAY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5626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GROWTH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715000" y="556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  <p:bldP spid="399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077281"/>
              </p:ext>
            </p:extLst>
          </p:nvPr>
        </p:nvGraphicFramePr>
        <p:xfrm>
          <a:off x="1066800" y="2514600"/>
          <a:ext cx="66294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6629400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Describe the transformation.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0" y="1128713"/>
          <a:ext cx="5486400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3" imgW="1244520" imgH="1206360" progId="Equation.DSMT4">
                  <p:embed/>
                </p:oleObj>
              </mc:Choice>
              <mc:Fallback>
                <p:oleObj name="Equation" r:id="rId3" imgW="1244520" imgH="1206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8713"/>
                        <a:ext cx="5486400" cy="531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Up 2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5626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Down 5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715000" y="55626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Left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Describe the transformation.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1676400"/>
          <a:ext cx="6596063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1333440" imgH="799920" progId="Equation.DSMT4">
                  <p:embed/>
                </p:oleObj>
              </mc:Choice>
              <mc:Fallback>
                <p:oleObj name="Equation" r:id="rId3" imgW="1333440" imgH="799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6596063" cy="395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Right 3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953000" y="2971800"/>
            <a:ext cx="365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Reflect across the x-axis 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629400" y="4648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Up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7696200" cy="4267200"/>
          </a:xfrm>
        </p:spPr>
        <p:txBody>
          <a:bodyPr/>
          <a:lstStyle/>
          <a:p>
            <a:pPr eaLnBrk="1" hangingPunct="1"/>
            <a:r>
              <a:rPr lang="en-US" sz="10000" smtClean="0">
                <a:solidFill>
                  <a:srgbClr val="0000FF"/>
                </a:solidFill>
              </a:rPr>
              <a:t>Domain</a:t>
            </a:r>
            <a:r>
              <a:rPr lang="en-US" sz="10000" smtClean="0"/>
              <a:t/>
            </a:r>
            <a:br>
              <a:rPr lang="en-US" sz="10000" smtClean="0"/>
            </a:br>
            <a:r>
              <a:rPr lang="en-US" sz="10000" smtClean="0"/>
              <a:t>and</a:t>
            </a:r>
            <a:br>
              <a:rPr lang="en-US" sz="10000" smtClean="0"/>
            </a:br>
            <a:r>
              <a:rPr lang="en-US" sz="10000" smtClean="0">
                <a:solidFill>
                  <a:srgbClr val="FF0000"/>
                </a:solidFill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4716</TotalTime>
  <Words>230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Century Gothic</vt:lpstr>
      <vt:lpstr>Symbol</vt:lpstr>
      <vt:lpstr>Default Design</vt:lpstr>
      <vt:lpstr>iRespondQuestionMaster</vt:lpstr>
      <vt:lpstr>iRespondGraphMaster</vt:lpstr>
      <vt:lpstr>Equation</vt:lpstr>
      <vt:lpstr>Graphing Exponential Equations </vt:lpstr>
      <vt:lpstr>It’s an Exponential Growth Function when…</vt:lpstr>
      <vt:lpstr>It’s an Exponential Decay Function when…</vt:lpstr>
      <vt:lpstr>State whether f(x) is an exponential growth or exponential decay</vt:lpstr>
      <vt:lpstr>State whether f(x) is an exponential growth or exponential decay</vt:lpstr>
      <vt:lpstr>Transformations</vt:lpstr>
      <vt:lpstr>Describe the transformation.</vt:lpstr>
      <vt:lpstr>Describe the transformation.</vt:lpstr>
      <vt:lpstr>Domain and Range</vt:lpstr>
      <vt:lpstr>Domain</vt:lpstr>
      <vt:lpstr>Range</vt:lpstr>
      <vt:lpstr>Identify the domain and range.</vt:lpstr>
      <vt:lpstr>Asymptote</vt:lpstr>
      <vt:lpstr>Identify the asymptote of the graph of the function.</vt:lpstr>
      <vt:lpstr>X-Int: (#, 0)  -   Where the graph crosses the x-axis  Y-Int: (0, #)  -   Where the graph crosses the Y-axis </vt:lpstr>
      <vt:lpstr>Read from left to right! Increasing: up from left to right Decreasing: down from left to right </vt:lpstr>
      <vt:lpstr>End Behavior</vt:lpstr>
      <vt:lpstr>Let’s Practice</vt:lpstr>
      <vt:lpstr>Example 1: </vt:lpstr>
      <vt:lpstr>Example 2: </vt:lpstr>
      <vt:lpstr>Example 3: </vt:lpstr>
      <vt:lpstr>Example 4: </vt:lpstr>
      <vt:lpstr>Homework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Allison Chapman</cp:lastModifiedBy>
  <cp:revision>80</cp:revision>
  <dcterms:created xsi:type="dcterms:W3CDTF">2007-10-26T14:22:55Z</dcterms:created>
  <dcterms:modified xsi:type="dcterms:W3CDTF">2017-04-10T14:32:35Z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