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15" r:id="rId3"/>
  </p:sldMasterIdLst>
  <p:handoutMasterIdLst>
    <p:handoutMasterId r:id="rId24"/>
  </p:handoutMasterIdLst>
  <p:sldIdLst>
    <p:sldId id="257" r:id="rId4"/>
    <p:sldId id="266" r:id="rId5"/>
    <p:sldId id="284" r:id="rId6"/>
    <p:sldId id="260" r:id="rId7"/>
    <p:sldId id="261" r:id="rId8"/>
    <p:sldId id="267" r:id="rId9"/>
    <p:sldId id="262" r:id="rId10"/>
    <p:sldId id="270" r:id="rId11"/>
    <p:sldId id="280" r:id="rId12"/>
    <p:sldId id="271" r:id="rId13"/>
    <p:sldId id="287" r:id="rId14"/>
    <p:sldId id="289" r:id="rId15"/>
    <p:sldId id="291" r:id="rId16"/>
    <p:sldId id="292" r:id="rId17"/>
    <p:sldId id="277" r:id="rId18"/>
    <p:sldId id="281" r:id="rId19"/>
    <p:sldId id="282" r:id="rId20"/>
    <p:sldId id="283" r:id="rId21"/>
    <p:sldId id="285" r:id="rId22"/>
    <p:sldId id="286" r:id="rId2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66FF33"/>
    <a:srgbClr val="FF99FF"/>
    <a:srgbClr val="FF0000"/>
    <a:srgbClr val="CCECFF"/>
    <a:srgbClr val="CCFFCC"/>
    <a:srgbClr val="CC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1" autoAdjust="0"/>
    <p:restoredTop sz="94660"/>
  </p:normalViewPr>
  <p:slideViewPr>
    <p:cSldViewPr>
      <p:cViewPr varScale="1">
        <p:scale>
          <a:sx n="73" d="100"/>
          <a:sy n="73" d="100"/>
        </p:scale>
        <p:origin x="11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pPr>
              <a:defRPr/>
            </a:pPr>
            <a:fld id="{195EBF8F-4697-4849-A470-FCEA553D3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2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C2884-13E6-4716-AE63-517AB1217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606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25FC-F3AB-4B7D-A75E-A01988145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4249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187A-4E7F-4222-9DCB-15A38C814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38681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A6E6-AE77-454F-8190-75645908C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93790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1FBB-2EE3-4B13-BDA6-6B911DEDF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60083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FF4C7-2D6B-4546-B458-1FF838371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0149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50960-D944-415A-A10C-157D0EB07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728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C4D79-799C-47E7-98B9-E7AE04726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712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659F0-0023-4E1B-A242-443B27727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196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050E1-2DB6-4247-BCD7-389615CD2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03976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B3E0C-B52B-496B-A011-056B779F8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1260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66A7-DDED-4D30-B821-520E25309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22039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4805-46D0-4D47-A8B3-A74A29808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49166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E51D4-04D5-483B-A5B1-06572A8E6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59285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42B0B-5096-4254-A923-6B1FD3418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95446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3D67F-CCF7-4301-A35E-2D710DC21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62166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440D6-DEFA-41A0-A499-9AAFFE302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40624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6FC5E-F172-45F7-99DF-712AAFD20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35232"/>
      </p:ext>
    </p:extLst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1D6D3-C42D-4193-AE6F-5013D8161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4623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B3560-C901-4DED-A9D8-B62768869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41592"/>
      </p:ext>
    </p:extLst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B02F-C2F9-468C-A591-6AC8A9431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47621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D26B-F24A-49E6-8032-53B94216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8569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EF3D-514A-40D9-981D-C8E4A2E2B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60354"/>
      </p:ext>
    </p:extLst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07CEA-EC4F-4BE6-9AAB-33D2C80B5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14018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56540-F561-41F0-9D41-8D211B5E7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7770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3788A-4CD7-4E56-962F-9EA092B36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6234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73424-95B4-4D36-9FB1-61303538A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0653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038C-A170-4E3C-94A8-A8ED296BD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0521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75855-6DC1-43F3-81E8-C9CE84102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6080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6B4BD-D1E9-4ECC-9F6F-EAF0DD55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4752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84377-E0AE-4D24-B2A8-117DEA557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5841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2F56A0-B60C-4B8A-8065-80526BB10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4400" smtClean="0">
                <a:solidFill>
                  <a:schemeClr val="tx2"/>
                </a:solidFill>
                <a:latin typeface="Century Gothic" pitchFamily="34" charset="0"/>
              </a:rPr>
              <a:t>iRespond Question Master</a:t>
            </a:r>
          </a:p>
        </p:txBody>
      </p:sp>
      <p:sp>
        <p:nvSpPr>
          <p:cNvPr id="3075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A.) Response A</a:t>
            </a:r>
          </a:p>
        </p:txBody>
      </p:sp>
      <p:sp>
        <p:nvSpPr>
          <p:cNvPr id="3076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B.) Response B</a:t>
            </a:r>
          </a:p>
        </p:txBody>
      </p:sp>
      <p:sp>
        <p:nvSpPr>
          <p:cNvPr id="3077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C.) Response C</a:t>
            </a:r>
          </a:p>
        </p:txBody>
      </p:sp>
      <p:sp>
        <p:nvSpPr>
          <p:cNvPr id="3078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D.) Response D</a:t>
            </a:r>
          </a:p>
        </p:txBody>
      </p:sp>
      <p:sp>
        <p:nvSpPr>
          <p:cNvPr id="3079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smtClean="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3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>
            <a:off x="533400" y="219868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>
                    <a:alpha val="50195"/>
                  </a:srgbClr>
                </a:solidFill>
                <a:latin typeface="Arial Black"/>
              </a:rPr>
              <a:t>Equations of Circles</a:t>
            </a:r>
          </a:p>
        </p:txBody>
      </p:sp>
      <p:sp>
        <p:nvSpPr>
          <p:cNvPr id="24579" name="Oval 5"/>
          <p:cNvSpPr>
            <a:spLocks noChangeArrowheads="1"/>
          </p:cNvSpPr>
          <p:nvPr/>
        </p:nvSpPr>
        <p:spPr bwMode="auto">
          <a:xfrm>
            <a:off x="1828800" y="5410200"/>
            <a:ext cx="914400" cy="914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5029200" y="838200"/>
            <a:ext cx="914400" cy="914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1371600" y="1295400"/>
            <a:ext cx="914400" cy="914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2" name="Oval 8"/>
          <p:cNvSpPr>
            <a:spLocks noChangeArrowheads="1"/>
          </p:cNvSpPr>
          <p:nvPr/>
        </p:nvSpPr>
        <p:spPr bwMode="auto">
          <a:xfrm>
            <a:off x="6781800" y="3505200"/>
            <a:ext cx="914400" cy="914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3733800" y="3886200"/>
            <a:ext cx="2133600" cy="2057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6705600" y="0"/>
            <a:ext cx="2133600" cy="2057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5" name="Oval 11"/>
          <p:cNvSpPr>
            <a:spLocks noChangeArrowheads="1"/>
          </p:cNvSpPr>
          <p:nvPr/>
        </p:nvSpPr>
        <p:spPr bwMode="auto">
          <a:xfrm>
            <a:off x="228600" y="3429000"/>
            <a:ext cx="2133600" cy="2057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6" name="Oval 12"/>
          <p:cNvSpPr>
            <a:spLocks noChangeArrowheads="1"/>
          </p:cNvSpPr>
          <p:nvPr/>
        </p:nvSpPr>
        <p:spPr bwMode="auto">
          <a:xfrm>
            <a:off x="6934200" y="5181600"/>
            <a:ext cx="457200" cy="457200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7" name="Oval 13"/>
          <p:cNvSpPr>
            <a:spLocks noChangeArrowheads="1"/>
          </p:cNvSpPr>
          <p:nvPr/>
        </p:nvSpPr>
        <p:spPr bwMode="auto">
          <a:xfrm>
            <a:off x="3429000" y="1066800"/>
            <a:ext cx="457200" cy="457200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8" name="Oval 14"/>
          <p:cNvSpPr>
            <a:spLocks noChangeArrowheads="1"/>
          </p:cNvSpPr>
          <p:nvPr/>
        </p:nvSpPr>
        <p:spPr bwMode="auto">
          <a:xfrm>
            <a:off x="381000" y="533400"/>
            <a:ext cx="457200" cy="457200"/>
          </a:xfrm>
          <a:prstGeom prst="ellipse">
            <a:avLst/>
          </a:prstGeom>
          <a:solidFill>
            <a:srgbClr val="99FF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800" b="1" smtClean="0"/>
              <a:t>7. Graph the circle, identify the center &amp; radius.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1509713"/>
            <a:ext cx="54102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600" b="1" dirty="0">
                <a:latin typeface="+mj-lt"/>
              </a:rPr>
              <a:t>(x – 3)</a:t>
            </a:r>
            <a:r>
              <a:rPr lang="en-US" sz="3600" b="1" baseline="30000" dirty="0">
                <a:latin typeface="+mj-lt"/>
              </a:rPr>
              <a:t>2</a:t>
            </a:r>
            <a:r>
              <a:rPr lang="en-US" sz="3600" b="1" dirty="0">
                <a:latin typeface="+mj-lt"/>
              </a:rPr>
              <a:t> + (y – 2)</a:t>
            </a:r>
            <a:r>
              <a:rPr lang="en-US" sz="3600" b="1" baseline="30000" dirty="0">
                <a:latin typeface="+mj-lt"/>
              </a:rPr>
              <a:t>2</a:t>
            </a:r>
            <a:r>
              <a:rPr lang="en-US" sz="3600" b="1" dirty="0">
                <a:latin typeface="+mj-lt"/>
              </a:rPr>
              <a:t> = 9</a:t>
            </a:r>
          </a:p>
          <a:p>
            <a:pPr>
              <a:defRPr/>
            </a:pPr>
            <a:endParaRPr lang="en-US" sz="3600" b="1" dirty="0">
              <a:latin typeface="+mj-lt"/>
            </a:endParaRPr>
          </a:p>
          <a:p>
            <a:pPr>
              <a:defRPr/>
            </a:pPr>
            <a:r>
              <a:rPr lang="en-US" sz="3600" b="1" dirty="0">
                <a:latin typeface="+mj-lt"/>
              </a:rPr>
              <a:t>Center  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(3, 2)</a:t>
            </a:r>
          </a:p>
          <a:p>
            <a:pPr>
              <a:defRPr/>
            </a:pPr>
            <a:endParaRPr lang="en-US" sz="3600" b="1" dirty="0">
              <a:latin typeface="+mj-lt"/>
            </a:endParaRPr>
          </a:p>
          <a:p>
            <a:pPr>
              <a:defRPr/>
            </a:pPr>
            <a:r>
              <a:rPr lang="en-US" sz="3600" b="1" dirty="0">
                <a:latin typeface="+mj-lt"/>
              </a:rPr>
              <a:t>Radius of 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pic>
        <p:nvPicPr>
          <p:cNvPr id="33796" name="Picture 2" descr="[imag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9" t="3729" r="3831" b="5241"/>
          <a:stretch>
            <a:fillRect/>
          </a:stretch>
        </p:blipFill>
        <p:spPr bwMode="auto">
          <a:xfrm>
            <a:off x="4306786" y="2048570"/>
            <a:ext cx="48164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1"/>
          </a:solidFill>
          <a:ln w="76200">
            <a:solidFill>
              <a:srgbClr val="FF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8800" b="1" smtClean="0"/>
              <a:t>HW</a:t>
            </a:r>
            <a:endParaRPr lang="en-US" altLang="en-US" sz="8800" b="1" dirty="0" smtClean="0"/>
          </a:p>
        </p:txBody>
      </p:sp>
      <p:sp>
        <p:nvSpPr>
          <p:cNvPr id="39939" name="Subtitle 4"/>
          <p:cNvSpPr>
            <a:spLocks noGrp="1"/>
          </p:cNvSpPr>
          <p:nvPr>
            <p:ph type="subTitle" idx="1"/>
          </p:nvPr>
        </p:nvSpPr>
        <p:spPr>
          <a:xfrm>
            <a:off x="1371600" y="2441575"/>
            <a:ext cx="6400800" cy="2740025"/>
          </a:xfrm>
          <a:solidFill>
            <a:schemeClr val="bg1"/>
          </a:solidFill>
          <a:ln w="76200">
            <a:solidFill>
              <a:srgbClr val="FF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600" b="1" dirty="0" smtClean="0"/>
              <a:t>Worksheet:</a:t>
            </a:r>
          </a:p>
          <a:p>
            <a:pPr eaLnBrk="1" hangingPunct="1"/>
            <a:r>
              <a:rPr lang="en-US" altLang="en-US" sz="6600" b="1" dirty="0" smtClean="0"/>
              <a:t>#1 - #6</a:t>
            </a:r>
          </a:p>
        </p:txBody>
      </p:sp>
    </p:spTree>
    <p:extLst>
      <p:ext uri="{BB962C8B-B14F-4D97-AF65-F5344CB8AC3E}">
        <p14:creationId xmlns:p14="http://schemas.microsoft.com/office/powerpoint/2010/main" val="588612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r>
              <a:rPr lang="en-US" dirty="0" smtClean="0"/>
              <a:t>Warm –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b="1" dirty="0" smtClean="0"/>
              <a:t>Find the coordinates of the center and the measure of the radius.</a:t>
            </a:r>
          </a:p>
          <a:p>
            <a:pPr marL="514350" indent="-514350">
              <a:buFont typeface="+mj-lt"/>
              <a:buAutoNum type="arabicPeriod"/>
            </a:pPr>
            <a:endParaRPr lang="en-US" alt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b="1" dirty="0" smtClean="0"/>
              <a:t> Write an equation of a circle with center (4, -3) and a </a:t>
            </a:r>
            <a:r>
              <a:rPr lang="en-US" altLang="en-US" b="1" i="1" dirty="0" smtClean="0"/>
              <a:t>radius of 5 </a:t>
            </a:r>
            <a:endParaRPr lang="en-US" alt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b="1" dirty="0" smtClean="0"/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667000"/>
          <a:ext cx="461433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8" name="Equation" r:id="rId3" imgW="1384200" imgH="228600" progId="Equation.3">
                  <p:embed/>
                </p:oleObj>
              </mc:Choice>
              <mc:Fallback>
                <p:oleObj name="Equation" r:id="rId3" imgW="13842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667000"/>
                        <a:ext cx="4614334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2792" y="1163862"/>
            <a:ext cx="4399208" cy="2924024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52304" y="3983353"/>
            <a:ext cx="4114800" cy="275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752" y="4005124"/>
            <a:ext cx="4287592" cy="2764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1100" y="1417638"/>
            <a:ext cx="3695700" cy="239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7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1333500"/>
            <a:ext cx="3886200" cy="4229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315" y="1333500"/>
            <a:ext cx="3469172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99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Converting from General to Standard</a:t>
            </a:r>
            <a:endParaRPr lang="en-US" sz="3600" b="1" dirty="0" smtClean="0"/>
          </a:p>
        </p:txBody>
      </p:sp>
      <p:sp>
        <p:nvSpPr>
          <p:cNvPr id="34819" name="Content Placeholder 1"/>
          <p:cNvSpPr>
            <a:spLocks noGrp="1"/>
          </p:cNvSpPr>
          <p:nvPr>
            <p:ph sz="half" idx="4294967295"/>
          </p:nvPr>
        </p:nvSpPr>
        <p:spPr>
          <a:xfrm>
            <a:off x="304800" y="1676400"/>
            <a:ext cx="8610600" cy="4724400"/>
          </a:xfrm>
        </p:spPr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en-US" altLang="en-US" b="1" smtClean="0"/>
              <a:t>Move the x terms together and the y terms together.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en-US" altLang="en-US" b="1" smtClean="0"/>
              <a:t>Move C  to the other side of the equals sign.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en-US" altLang="en-US" b="1" smtClean="0"/>
              <a:t>Complete the square (as needed) for x.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en-US" altLang="en-US" b="1" smtClean="0"/>
              <a:t>Complete the square(as needed) for y.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en-US" altLang="en-US" b="1" smtClean="0"/>
              <a:t>Factor the left &amp; simplify the right.</a:t>
            </a:r>
          </a:p>
          <a:p>
            <a:pPr marL="514350" indent="-514350" eaLnBrk="1" hangingPunct="1">
              <a:buFont typeface="Century Gothic" pitchFamily="34" charset="0"/>
              <a:buAutoNum type="arabicPeriod"/>
            </a:pPr>
            <a:endParaRPr lang="en-US" altLang="en-US" b="1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3"/>
          <p:cNvGraphicFramePr>
            <a:graphicFrameLocks noChangeAspect="1"/>
          </p:cNvGraphicFramePr>
          <p:nvPr/>
        </p:nvGraphicFramePr>
        <p:xfrm>
          <a:off x="1400175" y="2133600"/>
          <a:ext cx="52149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1" name="Equation" r:id="rId3" imgW="1422400" imgH="228600" progId="">
                  <p:embed/>
                </p:oleObj>
              </mc:Choice>
              <mc:Fallback>
                <p:oleObj name="Equation" r:id="rId3" imgW="1422400" imgH="228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2133600"/>
                        <a:ext cx="52149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8. Write the </a:t>
            </a:r>
            <a:r>
              <a:rPr lang="en-US" altLang="en-US" sz="3200" b="1" smtClean="0"/>
              <a:t>standard</a:t>
            </a:r>
            <a:r>
              <a:rPr lang="en-US" altLang="en-US" sz="3200" smtClean="0"/>
              <a:t> equation of the circle.  State the center &amp; radius.</a:t>
            </a:r>
          </a:p>
        </p:txBody>
      </p:sp>
      <p:graphicFrame>
        <p:nvGraphicFramePr>
          <p:cNvPr id="35844" name="Object 2"/>
          <p:cNvGraphicFramePr>
            <a:graphicFrameLocks noChangeAspect="1"/>
          </p:cNvGraphicFramePr>
          <p:nvPr/>
        </p:nvGraphicFramePr>
        <p:xfrm>
          <a:off x="1685925" y="1295400"/>
          <a:ext cx="53149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2" name="Equation" r:id="rId5" imgW="1193800" imgH="228600" progId="">
                  <p:embed/>
                </p:oleObj>
              </mc:Choice>
              <mc:Fallback>
                <p:oleObj name="Equation" r:id="rId5" imgW="119380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1295400"/>
                        <a:ext cx="53149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+mj-lt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990600" y="5562600"/>
            <a:ext cx="708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latin typeface="+mj-lt"/>
              </a:rPr>
              <a:t>Center: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(4</a:t>
            </a:r>
            <a:r>
              <a:rPr lang="en-US" sz="4000" b="1" dirty="0">
                <a:solidFill>
                  <a:srgbClr val="FF0000"/>
                </a:solidFill>
                <a:latin typeface="+mj-lt"/>
              </a:rPr>
              <a:t>, 0)  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radius:  3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66800" y="4005263"/>
          <a:ext cx="57578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" name="Equation" r:id="rId7" imgW="1016000" imgH="228600" progId="">
                  <p:embed/>
                </p:oleObj>
              </mc:Choice>
              <mc:Fallback>
                <p:oleObj name="Equation" r:id="rId7" imgW="1016000" imgH="2286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05263"/>
                        <a:ext cx="575786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3043238"/>
          <a:ext cx="60404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" name="Equation" r:id="rId9" imgW="1778000" imgH="228600" progId="">
                  <p:embed/>
                </p:oleObj>
              </mc:Choice>
              <mc:Fallback>
                <p:oleObj name="Equation" r:id="rId9" imgW="1778000" imgH="2286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3238"/>
                        <a:ext cx="60404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3"/>
          <p:cNvGraphicFramePr>
            <a:graphicFrameLocks noChangeAspect="1"/>
          </p:cNvGraphicFramePr>
          <p:nvPr/>
        </p:nvGraphicFramePr>
        <p:xfrm>
          <a:off x="509588" y="2100263"/>
          <a:ext cx="7262812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5" name="Equation" r:id="rId3" imgW="1981200" imgH="279400" progId="">
                  <p:embed/>
                </p:oleObj>
              </mc:Choice>
              <mc:Fallback>
                <p:oleObj name="Equation" r:id="rId3" imgW="1981200" imgH="2794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100263"/>
                        <a:ext cx="7262812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9. Write the </a:t>
            </a:r>
            <a:r>
              <a:rPr lang="en-US" altLang="en-US" sz="3200" b="1" smtClean="0"/>
              <a:t>standard</a:t>
            </a:r>
            <a:r>
              <a:rPr lang="en-US" altLang="en-US" sz="3200" smtClean="0"/>
              <a:t> equation of the circle.  State the center &amp; radius.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893763" y="1295400"/>
          <a:ext cx="68992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6" name="Equation" r:id="rId5" imgW="1549400" imgH="228600" progId="">
                  <p:embed/>
                </p:oleObj>
              </mc:Choice>
              <mc:Fallback>
                <p:oleObj name="Equation" r:id="rId5" imgW="154940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295400"/>
                        <a:ext cx="689927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+mj-lt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990600" y="5562600"/>
            <a:ext cx="708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latin typeface="+mj-lt"/>
              </a:rPr>
              <a:t>Center: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(-2, 3)   radius:  4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3802063"/>
          <a:ext cx="7989888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7" name="Equation" r:id="rId7" imgW="1409700" imgH="279400" progId="">
                  <p:embed/>
                </p:oleObj>
              </mc:Choice>
              <mc:Fallback>
                <p:oleObj name="Equation" r:id="rId7" imgW="1409700" imgH="2794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02063"/>
                        <a:ext cx="7989888" cy="158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5613" y="3013075"/>
          <a:ext cx="80248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" name="Equation" r:id="rId9" imgW="2362200" imgH="279400" progId="">
                  <p:embed/>
                </p:oleObj>
              </mc:Choice>
              <mc:Fallback>
                <p:oleObj name="Equation" r:id="rId9" imgW="2362200" imgH="2794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013075"/>
                        <a:ext cx="8024812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3"/>
          <p:cNvGraphicFramePr>
            <a:graphicFrameLocks noChangeAspect="1"/>
          </p:cNvGraphicFramePr>
          <p:nvPr/>
        </p:nvGraphicFramePr>
        <p:xfrm>
          <a:off x="277813" y="2651125"/>
          <a:ext cx="772795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6" name="Equation" r:id="rId3" imgW="2108200" imgH="279400" progId="">
                  <p:embed/>
                </p:oleObj>
              </mc:Choice>
              <mc:Fallback>
                <p:oleObj name="Equation" r:id="rId3" imgW="2108200" imgH="2794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2651125"/>
                        <a:ext cx="7727950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10. Write the </a:t>
            </a:r>
            <a:r>
              <a:rPr lang="en-US" altLang="en-US" sz="3200" b="1" smtClean="0"/>
              <a:t>standard</a:t>
            </a:r>
            <a:r>
              <a:rPr lang="en-US" altLang="en-US" sz="3200" smtClean="0"/>
              <a:t> equation of the circle.  State the center &amp; radius.</a:t>
            </a:r>
          </a:p>
        </p:txBody>
      </p:sp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228600" y="1143000"/>
          <a:ext cx="82565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7" name="Equation" r:id="rId5" imgW="1854200" imgH="228600" progId="">
                  <p:embed/>
                </p:oleObj>
              </mc:Choice>
              <mc:Fallback>
                <p:oleObj name="Equation" r:id="rId5" imgW="1854200" imgH="2286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25658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+mj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0650" y="4360863"/>
          <a:ext cx="7843838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8" name="Equation" r:id="rId7" imgW="1384300" imgH="279400" progId="">
                  <p:embed/>
                </p:oleObj>
              </mc:Choice>
              <mc:Fallback>
                <p:oleObj name="Equation" r:id="rId7" imgW="1384300" imgH="2794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4360863"/>
                        <a:ext cx="7843838" cy="158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4000" y="3641725"/>
          <a:ext cx="84328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9" name="Equation" r:id="rId9" imgW="2705100" imgH="279400" progId="">
                  <p:embed/>
                </p:oleObj>
              </mc:Choice>
              <mc:Fallback>
                <p:oleObj name="Equation" r:id="rId9" imgW="2705100" imgH="2794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3641725"/>
                        <a:ext cx="843280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5175" y="1870075"/>
          <a:ext cx="71818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0" name="Equation" r:id="rId11" imgW="1612900" imgH="228600" progId="">
                  <p:embed/>
                </p:oleObj>
              </mc:Choice>
              <mc:Fallback>
                <p:oleObj name="Equation" r:id="rId11" imgW="1612900" imgH="2286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870075"/>
                        <a:ext cx="71818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77875" y="5945188"/>
          <a:ext cx="72183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1" name="Equation" r:id="rId13" imgW="2082800" imgH="241300" progId="">
                  <p:embed/>
                </p:oleObj>
              </mc:Choice>
              <mc:Fallback>
                <p:oleObj name="Equation" r:id="rId13" imgW="2082800" imgH="2413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5945188"/>
                        <a:ext cx="7218363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341438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11. Write the </a:t>
            </a:r>
            <a:r>
              <a:rPr lang="en-US" altLang="en-US" sz="3200" b="1" smtClean="0"/>
              <a:t>general</a:t>
            </a:r>
            <a:r>
              <a:rPr lang="en-US" altLang="en-US" sz="3200" smtClean="0"/>
              <a:t> form of the equation of the circle. 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546725" y="3617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>
              <a:latin typeface="+mj-lt"/>
            </a:endParaRP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1066800" y="1219200"/>
          <a:ext cx="68802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2" name="Equation" r:id="rId3" imgW="1473200" imgH="279400" progId="">
                  <p:embed/>
                </p:oleObj>
              </mc:Choice>
              <mc:Fallback>
                <p:oleObj name="Equation" r:id="rId3" imgW="1473200" imgH="2794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6880225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5600" y="2647950"/>
          <a:ext cx="79184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3" name="Equation" r:id="rId5" imgW="1917700" imgH="228600" progId="">
                  <p:embed/>
                </p:oleObj>
              </mc:Choice>
              <mc:Fallback>
                <p:oleObj name="Equation" r:id="rId5" imgW="1917700" imgH="228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2647950"/>
                        <a:ext cx="791845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913" y="3657600"/>
          <a:ext cx="88106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4" name="Equation" r:id="rId7" imgW="2133600" imgH="228600" progId="">
                  <p:embed/>
                </p:oleObj>
              </mc:Choice>
              <mc:Fallback>
                <p:oleObj name="Equation" r:id="rId7" imgW="213360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3" y="3657600"/>
                        <a:ext cx="881062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14400" y="4953000"/>
          <a:ext cx="74644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5" name="Equation" r:id="rId9" imgW="1600200" imgH="228600" progId="">
                  <p:embed/>
                </p:oleObj>
              </mc:Choice>
              <mc:Fallback>
                <p:oleObj name="Equation" r:id="rId9" imgW="1600200" imgH="2286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953000"/>
                        <a:ext cx="74644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57188" y="-7938"/>
            <a:ext cx="8077200" cy="178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Standard Form of a Circle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latin typeface="Century Gothic" pitchFamily="34" charset="0"/>
              </a:rPr>
              <a:t>Center is at (h, k)</a:t>
            </a: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533400" y="3657600"/>
            <a:ext cx="2362200" cy="2019300"/>
            <a:chOff x="381000" y="2628900"/>
            <a:chExt cx="3733800" cy="3429000"/>
          </a:xfrm>
        </p:grpSpPr>
        <p:sp>
          <p:nvSpPr>
            <p:cNvPr id="25606" name="Oval 6"/>
            <p:cNvSpPr>
              <a:spLocks noChangeArrowheads="1"/>
            </p:cNvSpPr>
            <p:nvPr/>
          </p:nvSpPr>
          <p:spPr bwMode="auto">
            <a:xfrm>
              <a:off x="381000" y="2628900"/>
              <a:ext cx="3733800" cy="3429000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2133600" y="4343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25608" name="Line 9"/>
            <p:cNvSpPr>
              <a:spLocks noChangeShapeType="1"/>
            </p:cNvSpPr>
            <p:nvPr/>
          </p:nvSpPr>
          <p:spPr bwMode="auto">
            <a:xfrm>
              <a:off x="2209800" y="4419600"/>
              <a:ext cx="1219200" cy="1295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604" name="Object 1"/>
          <p:cNvGraphicFramePr>
            <a:graphicFrameLocks noChangeAspect="1"/>
          </p:cNvGraphicFramePr>
          <p:nvPr/>
        </p:nvGraphicFramePr>
        <p:xfrm>
          <a:off x="746125" y="1917700"/>
          <a:ext cx="71024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3" imgW="1459866" imgH="279279" progId="">
                  <p:embed/>
                </p:oleObj>
              </mc:Choice>
              <mc:Fallback>
                <p:oleObj name="Equation" r:id="rId3" imgW="1459866" imgH="279279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1917700"/>
                        <a:ext cx="7102475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2895600" y="4419600"/>
            <a:ext cx="5837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i="1"/>
              <a:t>r is the radius of the circle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rgbClr val="FF66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  <a:solidFill>
            <a:schemeClr val="bg1"/>
          </a:solidFill>
          <a:ln w="76200">
            <a:solidFill>
              <a:srgbClr val="FF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8800" b="1" dirty="0"/>
              <a:t> </a:t>
            </a:r>
            <a:r>
              <a:rPr lang="en-US" altLang="en-US" sz="8800" b="1" dirty="0" smtClean="0"/>
              <a:t>Homework</a:t>
            </a:r>
          </a:p>
        </p:txBody>
      </p:sp>
      <p:sp>
        <p:nvSpPr>
          <p:cNvPr id="39939" name="Subtitle 4"/>
          <p:cNvSpPr>
            <a:spLocks noGrp="1"/>
          </p:cNvSpPr>
          <p:nvPr>
            <p:ph type="subTitle" idx="1"/>
          </p:nvPr>
        </p:nvSpPr>
        <p:spPr>
          <a:xfrm>
            <a:off x="1371600" y="2441575"/>
            <a:ext cx="6400800" cy="2740025"/>
          </a:xfrm>
          <a:solidFill>
            <a:schemeClr val="bg1"/>
          </a:solidFill>
          <a:ln w="76200">
            <a:solidFill>
              <a:srgbClr val="FF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600" b="1" dirty="0" smtClean="0"/>
              <a:t>Worksheet:       </a:t>
            </a:r>
            <a:r>
              <a:rPr lang="en-US" altLang="en-US" sz="6600" b="1" dirty="0" smtClean="0"/>
              <a:t>#1 </a:t>
            </a:r>
            <a:r>
              <a:rPr lang="en-US" altLang="en-US" sz="6600" b="1" dirty="0" smtClean="0"/>
              <a:t>- #15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381000" y="1524000"/>
            <a:ext cx="86106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i="1"/>
              <a:t>Every binomial squared has been multiplied out.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i="1"/>
              <a:t>Every term is on the left side, equal to 0.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71438" y="5203825"/>
          <a:ext cx="88058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3" imgW="2298700" imgH="228600" progId="">
                  <p:embed/>
                </p:oleObj>
              </mc:Choice>
              <mc:Fallback>
                <p:oleObj name="Equation" r:id="rId3" imgW="2298700" imgH="228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5203825"/>
                        <a:ext cx="8805862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954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General Form of a Circle</a:t>
            </a:r>
            <a:endParaRPr lang="en-US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[image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EX 1  Write an equation of a circle with center (3, -2) and a radius of 4.</a:t>
            </a:r>
          </a:p>
        </p:txBody>
      </p:sp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3743325" y="1363663"/>
          <a:ext cx="4838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tion" r:id="rId4" imgW="1435100" imgH="279400" progId="">
                  <p:embed/>
                </p:oleObj>
              </mc:Choice>
              <mc:Fallback>
                <p:oleObj name="Equation" r:id="rId4" imgW="1435100" imgH="2794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1363663"/>
                        <a:ext cx="48387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676400" y="990600"/>
            <a:ext cx="2571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h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k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5791200" y="9906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r</a:t>
            </a:r>
          </a:p>
        </p:txBody>
      </p:sp>
      <p:sp>
        <p:nvSpPr>
          <p:cNvPr id="27656" name="Oval 11"/>
          <p:cNvSpPr>
            <a:spLocks noChangeArrowheads="1"/>
          </p:cNvSpPr>
          <p:nvPr/>
        </p:nvSpPr>
        <p:spPr bwMode="auto">
          <a:xfrm>
            <a:off x="749300" y="2286000"/>
            <a:ext cx="17526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7657" name="Oval 12"/>
          <p:cNvSpPr>
            <a:spLocks noChangeArrowheads="1"/>
          </p:cNvSpPr>
          <p:nvPr/>
        </p:nvSpPr>
        <p:spPr bwMode="auto">
          <a:xfrm>
            <a:off x="1576388" y="3086100"/>
            <a:ext cx="74612" cy="746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90888" y="2609850"/>
          <a:ext cx="56102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name="Equation" r:id="rId6" imgW="1663700" imgH="304800" progId="">
                  <p:embed/>
                </p:oleObj>
              </mc:Choice>
              <mc:Fallback>
                <p:oleObj name="Equation" r:id="rId6" imgW="1663700" imgH="304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2609850"/>
                        <a:ext cx="56102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4419600"/>
          <a:ext cx="8458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name="Equation" r:id="rId8" imgW="1473200" imgH="279400" progId="">
                  <p:embed/>
                </p:oleObj>
              </mc:Choice>
              <mc:Fallback>
                <p:oleObj name="Equation" r:id="rId8" imgW="1473200" imgH="2794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4582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/>
              <a:t>EX 2  Write an equation of a circle with center (-4, 0) and a </a:t>
            </a:r>
            <a:r>
              <a:rPr lang="en-US" altLang="en-US" b="1" i="1"/>
              <a:t>diameter</a:t>
            </a:r>
            <a:r>
              <a:rPr lang="en-US" altLang="en-US" b="1"/>
              <a:t> of 10.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676400" y="990600"/>
            <a:ext cx="2571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h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k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6400800" y="9144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2r</a:t>
            </a:r>
          </a:p>
        </p:txBody>
      </p:sp>
      <p:graphicFrame>
        <p:nvGraphicFramePr>
          <p:cNvPr id="28678" name="Object 1"/>
          <p:cNvGraphicFramePr>
            <a:graphicFrameLocks noChangeAspect="1"/>
          </p:cNvGraphicFramePr>
          <p:nvPr/>
        </p:nvGraphicFramePr>
        <p:xfrm>
          <a:off x="1447800" y="1371600"/>
          <a:ext cx="6276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Equation" r:id="rId3" imgW="1435100" imgH="279400" progId="">
                  <p:embed/>
                </p:oleObj>
              </mc:Choice>
              <mc:Fallback>
                <p:oleObj name="Equation" r:id="rId3" imgW="1435100" imgH="2794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62769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200" y="2514600"/>
          <a:ext cx="82740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tion" r:id="rId5" imgW="1651000" imgH="304800" progId="">
                  <p:embed/>
                </p:oleObj>
              </mc:Choice>
              <mc:Fallback>
                <p:oleObj name="Equation" r:id="rId5" imgW="1651000" imgH="3048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827405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3810000"/>
          <a:ext cx="85550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tion" r:id="rId7" imgW="1117600" imgH="279400" progId="">
                  <p:embed/>
                </p:oleObj>
              </mc:Choice>
              <mc:Fallback>
                <p:oleObj name="Equation" r:id="rId7" imgW="1117600" imgH="2794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0"/>
                        <a:ext cx="8555038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0" y="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EX 3  Write an equation of a circle with center (2, -9) and a </a:t>
            </a:r>
            <a:r>
              <a:rPr lang="en-US" altLang="en-US" b="1" i="1" dirty="0"/>
              <a:t>radius of       </a:t>
            </a:r>
            <a:r>
              <a:rPr lang="en-US" altLang="en-US" b="1" dirty="0"/>
              <a:t>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676400" y="990600"/>
            <a:ext cx="2571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h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k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6096000" y="1066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Gill Sans Ultra Bold"/>
              </a:rPr>
              <a:t>r</a:t>
            </a:r>
          </a:p>
        </p:txBody>
      </p:sp>
      <p:graphicFrame>
        <p:nvGraphicFramePr>
          <p:cNvPr id="29702" name="Object 8"/>
          <p:cNvGraphicFramePr>
            <a:graphicFrameLocks noChangeAspect="1"/>
          </p:cNvGraphicFramePr>
          <p:nvPr/>
        </p:nvGraphicFramePr>
        <p:xfrm>
          <a:off x="4325938" y="2633663"/>
          <a:ext cx="4921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2633663"/>
                        <a:ext cx="4921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1"/>
          <p:cNvGraphicFramePr>
            <a:graphicFrameLocks noChangeAspect="1"/>
          </p:cNvGraphicFramePr>
          <p:nvPr/>
        </p:nvGraphicFramePr>
        <p:xfrm>
          <a:off x="5943600" y="533400"/>
          <a:ext cx="81121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3" name="Equation" r:id="rId5" imgW="279279" imgH="215806" progId="">
                  <p:embed/>
                </p:oleObj>
              </mc:Choice>
              <mc:Fallback>
                <p:oleObj name="Equation" r:id="rId5" imgW="279279" imgH="215806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33400"/>
                        <a:ext cx="811213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82675" y="2667000"/>
          <a:ext cx="75120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4" name="Equation" r:id="rId7" imgW="1841500" imgH="317500" progId="">
                  <p:embed/>
                </p:oleObj>
              </mc:Choice>
              <mc:Fallback>
                <p:oleObj name="Equation" r:id="rId7" imgW="1841500" imgH="3175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2667000"/>
                        <a:ext cx="75120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1"/>
          <p:cNvGraphicFramePr>
            <a:graphicFrameLocks noChangeAspect="1"/>
          </p:cNvGraphicFramePr>
          <p:nvPr/>
        </p:nvGraphicFramePr>
        <p:xfrm>
          <a:off x="1447800" y="1371600"/>
          <a:ext cx="6276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5" name="Equation" r:id="rId9" imgW="1435100" imgH="279400" progId="">
                  <p:embed/>
                </p:oleObj>
              </mc:Choice>
              <mc:Fallback>
                <p:oleObj name="Equation" r:id="rId9" imgW="1435100" imgH="2794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62769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4267200"/>
          <a:ext cx="87058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6" name="Equation" r:id="rId11" imgW="1384300" imgH="279400" progId="">
                  <p:embed/>
                </p:oleObj>
              </mc:Choice>
              <mc:Fallback>
                <p:oleObj name="Equation" r:id="rId11" imgW="1384300" imgH="2794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7200"/>
                        <a:ext cx="870585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/>
              <a:t>EX 4 Find the coordinates of the center and the measure of the radius.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1695450" y="1066800"/>
            <a:ext cx="47053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Opposite signs!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533400" y="2514600"/>
            <a:ext cx="4648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oudy Old Style"/>
              </a:rPr>
              <a:t>(   ,    )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990600" y="2743200"/>
            <a:ext cx="1295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ill Sans Ultra Bold"/>
              </a:rPr>
              <a:t>6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914400" y="4800600"/>
            <a:ext cx="3810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ill Sans Ultra Bold"/>
              </a:rPr>
              <a:t>Radius 5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3124200" y="2819400"/>
            <a:ext cx="1752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ill Sans Ultra Bold"/>
              </a:rPr>
              <a:t>-3</a:t>
            </a:r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 rot="5585972">
            <a:off x="6026150" y="3970338"/>
            <a:ext cx="4035425" cy="746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Take the square root!</a:t>
            </a:r>
          </a:p>
        </p:txBody>
      </p:sp>
      <p:graphicFrame>
        <p:nvGraphicFramePr>
          <p:cNvPr id="30729" name="Object 4"/>
          <p:cNvGraphicFramePr>
            <a:graphicFrameLocks noChangeAspect="1"/>
          </p:cNvGraphicFramePr>
          <p:nvPr/>
        </p:nvGraphicFramePr>
        <p:xfrm>
          <a:off x="825500" y="1371600"/>
          <a:ext cx="64436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3" imgW="1473200" imgH="279400" progId="">
                  <p:embed/>
                </p:oleObj>
              </mc:Choice>
              <mc:Fallback>
                <p:oleObj name="Equation" r:id="rId3" imgW="1473200" imgH="279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371600"/>
                        <a:ext cx="644366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52400" y="2298700"/>
            <a:ext cx="3733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latin typeface="+mj-lt"/>
              </a:rPr>
              <a:t>The center is</a:t>
            </a:r>
          </a:p>
          <a:p>
            <a:pPr>
              <a:defRPr/>
            </a:pPr>
            <a:endParaRPr lang="en-US" sz="3600" b="1" dirty="0">
              <a:latin typeface="+mj-lt"/>
            </a:endParaRPr>
          </a:p>
          <a:p>
            <a:pPr>
              <a:defRPr/>
            </a:pPr>
            <a:r>
              <a:rPr lang="en-US" sz="3600" b="1" dirty="0">
                <a:latin typeface="+mj-lt"/>
              </a:rPr>
              <a:t>The radius is 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endParaRPr lang="en-US" sz="3600" b="1" dirty="0">
              <a:latin typeface="+mj-lt"/>
            </a:endParaRPr>
          </a:p>
          <a:p>
            <a:pPr>
              <a:defRPr/>
            </a:pPr>
            <a:r>
              <a:rPr lang="en-US" sz="3600" b="1" dirty="0">
                <a:latin typeface="+mj-lt"/>
              </a:rPr>
              <a:t>The equation is </a:t>
            </a:r>
          </a:p>
          <a:p>
            <a:pPr>
              <a:defRPr/>
            </a:pP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5. Find the center, radius, &amp; equation of the circle.</a:t>
            </a:r>
          </a:p>
        </p:txBody>
      </p:sp>
      <p:pic>
        <p:nvPicPr>
          <p:cNvPr id="31748" name="Picture 2" descr="[imag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8" t="4446" r="4079" b="4936"/>
          <a:stretch>
            <a:fillRect/>
          </a:stretch>
        </p:blipFill>
        <p:spPr bwMode="auto">
          <a:xfrm>
            <a:off x="4267200" y="1600200"/>
            <a:ext cx="4860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9588" y="22860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(0, 0)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9588" y="33924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12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50292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36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+ y</a:t>
            </a:r>
            <a:r>
              <a:rPr lang="en-US" sz="36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= 144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52400" y="2298700"/>
            <a:ext cx="3505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+mj-lt"/>
              </a:rPr>
              <a:t>The center is</a:t>
            </a:r>
          </a:p>
          <a:p>
            <a:pPr>
              <a:defRPr/>
            </a:pPr>
            <a:endParaRPr lang="en-US" sz="3200" b="1" dirty="0">
              <a:latin typeface="+mj-lt"/>
            </a:endParaRPr>
          </a:p>
          <a:p>
            <a:pPr>
              <a:defRPr/>
            </a:pPr>
            <a:r>
              <a:rPr lang="en-US" sz="3200" b="1" dirty="0">
                <a:latin typeface="+mj-lt"/>
              </a:rPr>
              <a:t>The radius is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endParaRPr lang="en-US" sz="3200" b="1" dirty="0">
              <a:latin typeface="+mj-lt"/>
            </a:endParaRPr>
          </a:p>
          <a:p>
            <a:pPr>
              <a:defRPr/>
            </a:pPr>
            <a:r>
              <a:rPr lang="en-US" sz="3200" b="1" dirty="0">
                <a:latin typeface="+mj-lt"/>
              </a:rPr>
              <a:t>The equation is </a:t>
            </a:r>
          </a:p>
        </p:txBody>
      </p:sp>
      <p:sp>
        <p:nvSpPr>
          <p:cNvPr id="32771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altLang="en-US" b="1" smtClean="0"/>
              <a:t>6. Find the center, radius, &amp; equation of the circle.</a:t>
            </a:r>
          </a:p>
        </p:txBody>
      </p:sp>
      <p:pic>
        <p:nvPicPr>
          <p:cNvPr id="32772" name="Picture 2" descr="[imag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7" t="4227" r="5180" b="6361"/>
          <a:stretch>
            <a:fillRect/>
          </a:stretch>
        </p:blipFill>
        <p:spPr bwMode="auto">
          <a:xfrm>
            <a:off x="4572000" y="1700213"/>
            <a:ext cx="4564063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19400" y="22098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(1, -3)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19400" y="331628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7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800600"/>
            <a:ext cx="495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(x – 1)</a:t>
            </a:r>
            <a:r>
              <a:rPr lang="en-US" sz="36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+ (y + 3)</a:t>
            </a:r>
            <a:r>
              <a:rPr lang="en-US" sz="3600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= 49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452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Arial Unicode MS</vt:lpstr>
      <vt:lpstr>Century Gothic</vt:lpstr>
      <vt:lpstr>Gill Sans Ultra Bold</vt:lpstr>
      <vt:lpstr>Goudy Old Style</vt:lpstr>
      <vt:lpstr>Impact</vt:lpstr>
      <vt:lpstr>Default Design</vt:lpstr>
      <vt:lpstr>iRespondGraphMaster</vt:lpstr>
      <vt:lpstr>iRespondQuestionMaster</vt:lpstr>
      <vt:lpstr>Equation</vt:lpstr>
      <vt:lpstr>PowerPoint Presentation</vt:lpstr>
      <vt:lpstr>PowerPoint Presentation</vt:lpstr>
      <vt:lpstr>General Form of a Circle</vt:lpstr>
      <vt:lpstr>PowerPoint Presentation</vt:lpstr>
      <vt:lpstr>PowerPoint Presentation</vt:lpstr>
      <vt:lpstr>PowerPoint Presentation</vt:lpstr>
      <vt:lpstr>PowerPoint Presentation</vt:lpstr>
      <vt:lpstr>5. Find the center, radius, &amp; equation of the circle.</vt:lpstr>
      <vt:lpstr>6. Find the center, radius, &amp; equation of the circle.</vt:lpstr>
      <vt:lpstr>7. Graph the circle, identify the center &amp; radius.</vt:lpstr>
      <vt:lpstr>HW</vt:lpstr>
      <vt:lpstr>Warm – Up #2</vt:lpstr>
      <vt:lpstr>Homework Answers</vt:lpstr>
      <vt:lpstr>Homework Answers</vt:lpstr>
      <vt:lpstr>Converting from General to Standard</vt:lpstr>
      <vt:lpstr>8. Write the standard equation of the circle.  State the center &amp; radius.</vt:lpstr>
      <vt:lpstr>9. Write the standard equation of the circle.  State the center &amp; radius.</vt:lpstr>
      <vt:lpstr>10. Write the standard equation of the circle.  State the center &amp; radius.</vt:lpstr>
      <vt:lpstr>11. Write the general form of the equation of the circle. </vt:lpstr>
      <vt:lpstr>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Allison Chapman</cp:lastModifiedBy>
  <cp:revision>66</cp:revision>
  <cp:lastPrinted>2013-10-31T19:33:30Z</cp:lastPrinted>
  <dcterms:created xsi:type="dcterms:W3CDTF">2002-03-04T03:41:38Z</dcterms:created>
  <dcterms:modified xsi:type="dcterms:W3CDTF">2016-09-26T11:23:31Z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AutoReflect">
    <vt:bool>false</vt:bool>
  </property>
  <property fmtid="{D5CDD505-2E9C-101B-9397-08002B2CF9AE}" pid="4" name="KeepGraph">
    <vt:bool>false</vt:bool>
  </property>
  <property fmtid="{D5CDD505-2E9C-101B-9397-08002B2CF9AE}" pid="5" name="ShowPercent">
    <vt:bool>true</vt:bool>
  </property>
</Properties>
</file>