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981" r:id="rId3"/>
  </p:sldMasterIdLst>
  <p:notesMasterIdLst>
    <p:notesMasterId r:id="rId35"/>
  </p:notesMasterIdLst>
  <p:sldIdLst>
    <p:sldId id="257" r:id="rId4"/>
    <p:sldId id="279" r:id="rId5"/>
    <p:sldId id="280" r:id="rId6"/>
    <p:sldId id="303" r:id="rId7"/>
    <p:sldId id="282" r:id="rId8"/>
    <p:sldId id="284" r:id="rId9"/>
    <p:sldId id="287" r:id="rId10"/>
    <p:sldId id="293" r:id="rId11"/>
    <p:sldId id="294" r:id="rId12"/>
    <p:sldId id="296" r:id="rId13"/>
    <p:sldId id="298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301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278" r:id="rId33"/>
    <p:sldId id="30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97D90C-01A7-4E50-9705-1B756ECC11A7}" type="datetimeFigureOut">
              <a:rPr lang="en-US"/>
              <a:pPr>
                <a:defRPr/>
              </a:pPr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499DB75-518F-43F3-B97F-D9590938B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56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Informal Geometry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AD9475-A95F-4460-8BA8-FA77B039EBBE}" type="datetime1">
              <a:rPr lang="en-US" smtClean="0"/>
              <a:pPr eaLnBrk="1" hangingPunct="1"/>
              <a:t>8/18/2016</a:t>
            </a:fld>
            <a:endParaRPr lang="en-US" smtClean="0"/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96B3C-DF54-40BA-B56E-81D271A745A3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389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8398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8C9433-0826-41A7-A81E-67A3D82B1D65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5232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Informal Geometry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8648F6-4630-49E6-80EC-909436A87223}" type="datetime1">
              <a:rPr lang="en-US" smtClean="0"/>
              <a:pPr eaLnBrk="1" hangingPunct="1"/>
              <a:t>8/18/2016</a:t>
            </a:fld>
            <a:endParaRPr lang="en-US" smtClean="0"/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100C5C-6EEB-4FD2-9FA4-213399578274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6871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144F07-9535-4CA1-85A4-0046F4C73B8E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909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A9A0BB-01D3-43AF-AF80-4B626550B31F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9821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8EC4C2-621B-41F5-9448-3D9AE691558F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7808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EFC8A6-C3D5-4D96-B04C-D34655A2D2EA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6962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0B7976-7C2A-42DA-B0B0-40250F66F88F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8722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C2D7A2-89B2-4EFD-8C7E-84E062DB1E3A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4903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BE28E6-205F-4AEC-B251-F00BF72B343D}" type="slidenum">
              <a:rPr lang="en-US"/>
              <a:pPr/>
              <a:t>20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0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D12C6-0D96-426C-9151-61FFE22CC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60AA-0A62-45A9-83B2-00C856EF3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7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61FEB-B833-4415-AF10-FB75E5D36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40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876B1-A108-4594-9846-CE1DCAE3D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39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C139A-5C44-43A4-B820-B81ACD141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2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640F1-A97A-4D24-B66D-E7D29ADE8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66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E2297-FEB0-4F65-A946-5AC5110E2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4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97F8F-35DB-4AF1-83ED-58B7DE7A9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93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43791-8F67-4730-B1CA-74D1FA6E0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8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B9159-41A3-4E0E-AF4D-E81F1DB9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82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9483A-090F-4975-BB09-C979028E1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3922C-A6CE-444E-BB44-387CD9348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20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B8D28-E265-46C7-9D65-94C38C07E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88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D45AD-5366-4893-9904-EDBC76243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3922C-A6CE-444E-BB44-387CD9348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20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5CB08-E796-416B-A7C4-989073572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48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5618-D2DF-459A-8752-6BDCAD1F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37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EEAA9-21D7-4E28-83AF-E15F9096F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18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58A6-6AEE-47A7-AC23-CCDB630B5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08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D8956-1A67-45BE-9134-B214FE197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69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403FB-3268-47EC-A13E-A9FD94C16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87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B4629-9A16-420C-942C-431BA869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1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5CB08-E796-416B-A7C4-989073572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48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60AA-0A62-45A9-83B2-00C856EF3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77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61FEB-B833-4415-AF10-FB75E5D36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4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5618-D2DF-459A-8752-6BDCAD1F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3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EEAA9-21D7-4E28-83AF-E15F9096F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1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58A6-6AEE-47A7-AC23-CCDB630B5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0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D8956-1A67-45BE-9134-B214FE197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6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403FB-3268-47EC-A13E-A9FD94C16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8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B4629-9A16-420C-942C-431BA869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1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fld id="{130D50CC-EBE0-42AF-B17C-965841CF4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iRespond Graph</a:t>
            </a:r>
          </a:p>
        </p:txBody>
      </p:sp>
      <p:grpSp>
        <p:nvGrpSpPr>
          <p:cNvPr id="2051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52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2053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54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2055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6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4400" b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 b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b="1" smtClean="0">
                <a:solidFill>
                  <a:schemeClr val="tx1"/>
                </a:solidFill>
              </a:rPr>
              <a:t>A.) Response A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b="1" smtClean="0">
                <a:solidFill>
                  <a:schemeClr val="tx1"/>
                </a:solidFill>
              </a:rPr>
              <a:t>B.) Response B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b="1" smtClean="0">
                <a:solidFill>
                  <a:schemeClr val="tx1"/>
                </a:solidFill>
              </a:rPr>
              <a:t>C.) Response C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b="1" smtClean="0">
                <a:solidFill>
                  <a:schemeClr val="tx1"/>
                </a:solidFill>
              </a:rPr>
              <a:t>D.) Response D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7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b="1" smtClean="0">
                <a:solidFill>
                  <a:schemeClr val="tx1"/>
                </a:solidFill>
              </a:rPr>
              <a:t>E.) Response E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8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562600" y="1524000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000" b="1">
                <a:solidFill>
                  <a:srgbClr val="FF0000"/>
                </a:solidFill>
                <a:sym typeface="Symbol" pitchFamily="18" charset="2"/>
              </a:rPr>
              <a:t>40</a:t>
            </a:r>
            <a:r>
              <a:rPr lang="en-US" sz="5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 flipV="1">
            <a:off x="762000" y="2590800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 flipH="1" flipV="1">
            <a:off x="1066800" y="1371600"/>
            <a:ext cx="1600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371600" y="20574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x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590800" y="202565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4x – 20</a:t>
            </a:r>
            <a:r>
              <a:rPr lang="en-US" sz="3200" b="1">
                <a:sym typeface="Symbol" pitchFamily="18" charset="2"/>
              </a:rPr>
              <a:t>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0" y="7620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/>
              <a:t>Solve.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3352800" y="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/>
              <a:t>Warm up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0" y="15240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/>
              <a:t>1.</a:t>
            </a:r>
          </a:p>
        </p:txBody>
      </p:sp>
      <p:sp>
        <p:nvSpPr>
          <p:cNvPr id="13322" name="Rectangle 14"/>
          <p:cNvSpPr>
            <a:spLocks noChangeArrowheads="1"/>
          </p:cNvSpPr>
          <p:nvPr/>
        </p:nvSpPr>
        <p:spPr bwMode="auto">
          <a:xfrm>
            <a:off x="457200" y="4648200"/>
            <a:ext cx="1543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</a:rPr>
              <a:t>2y + 28</a:t>
            </a:r>
            <a:r>
              <a:rPr lang="en-US" sz="3200" b="1">
                <a:sym typeface="Symbol" pitchFamily="18" charset="2"/>
              </a:rPr>
              <a:t></a:t>
            </a:r>
          </a:p>
        </p:txBody>
      </p:sp>
      <p:sp>
        <p:nvSpPr>
          <p:cNvPr id="13323" name="Rectangle 15"/>
          <p:cNvSpPr>
            <a:spLocks noChangeArrowheads="1"/>
          </p:cNvSpPr>
          <p:nvPr/>
        </p:nvSpPr>
        <p:spPr bwMode="auto">
          <a:xfrm>
            <a:off x="2819400" y="4724400"/>
            <a:ext cx="15287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</a:rPr>
              <a:t>3y – 14°</a:t>
            </a:r>
            <a:endParaRPr lang="en-US" sz="3200" b="1"/>
          </a:p>
        </p:txBody>
      </p:sp>
      <p:sp>
        <p:nvSpPr>
          <p:cNvPr id="13324" name="Line 16"/>
          <p:cNvSpPr>
            <a:spLocks noChangeShapeType="1"/>
          </p:cNvSpPr>
          <p:nvPr/>
        </p:nvSpPr>
        <p:spPr bwMode="auto">
          <a:xfrm flipH="1">
            <a:off x="914400" y="4495800"/>
            <a:ext cx="2514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7"/>
          <p:cNvSpPr>
            <a:spLocks noChangeShapeType="1"/>
          </p:cNvSpPr>
          <p:nvPr/>
        </p:nvSpPr>
        <p:spPr bwMode="auto">
          <a:xfrm flipH="1" flipV="1">
            <a:off x="1295400" y="4267200"/>
            <a:ext cx="2209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Text Box 18"/>
          <p:cNvSpPr txBox="1">
            <a:spLocks noChangeArrowheads="1"/>
          </p:cNvSpPr>
          <p:nvPr/>
        </p:nvSpPr>
        <p:spPr bwMode="auto">
          <a:xfrm>
            <a:off x="304800" y="38100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/>
              <a:t>2.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715000" y="4572000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000" b="1">
                <a:solidFill>
                  <a:srgbClr val="FF0000"/>
                </a:solidFill>
                <a:sym typeface="Symbol" pitchFamily="18" charset="2"/>
              </a:rPr>
              <a:t>42</a:t>
            </a:r>
            <a:r>
              <a:rPr lang="en-US" sz="5000" b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762000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750E28"/>
                </a:solidFill>
              </a:rPr>
              <a:t>Complete the congruence statement.</a:t>
            </a:r>
            <a:r>
              <a:rPr lang="en-US" smtClean="0">
                <a:solidFill>
                  <a:srgbClr val="750E28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" y="1371600"/>
            <a:ext cx="5181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80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_____   JKN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62000" y="1219200"/>
            <a:ext cx="1752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CC00"/>
                </a:solidFill>
                <a:sym typeface="Symbol" pitchFamily="18" charset="2"/>
              </a:rPr>
              <a:t>MKL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5934075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762000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750E28"/>
                </a:solidFill>
              </a:rPr>
              <a:t>Complete the congruence statement.</a:t>
            </a:r>
            <a:r>
              <a:rPr lang="en-US" smtClean="0">
                <a:solidFill>
                  <a:srgbClr val="750E28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8600" y="1371600"/>
            <a:ext cx="5181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80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_____   CBD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38200" y="1295400"/>
            <a:ext cx="1752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CC00"/>
                </a:solidFill>
                <a:sym typeface="Symbol" pitchFamily="18" charset="2"/>
              </a:rPr>
              <a:t>ABD</a:t>
            </a: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405063"/>
            <a:ext cx="5400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352800"/>
          </a:xfrm>
        </p:spPr>
        <p:txBody>
          <a:bodyPr/>
          <a:lstStyle/>
          <a:p>
            <a:pPr eaLnBrk="1" hangingPunct="1"/>
            <a:r>
              <a:rPr lang="en-US" sz="7000" smtClean="0">
                <a:latin typeface="Century Gothic" pitchFamily="34" charset="0"/>
              </a:rPr>
              <a:t>There are 5 ways to prove triangles congruent.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Text Box 2"/>
          <p:cNvSpPr txBox="1">
            <a:spLocks noChangeArrowheads="1"/>
          </p:cNvSpPr>
          <p:nvPr/>
        </p:nvSpPr>
        <p:spPr bwMode="auto">
          <a:xfrm>
            <a:off x="76200" y="0"/>
            <a:ext cx="89916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500" b="1">
                <a:solidFill>
                  <a:srgbClr val="9900CC"/>
                </a:solidFill>
                <a:latin typeface="Berlin Sans FB Demi" pitchFamily="34" charset="0"/>
              </a:rPr>
              <a:t>Side-Side-Side (SSS) Congruence Postulate</a:t>
            </a: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1447800" y="1447800"/>
            <a:ext cx="2209800" cy="1219200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5562600" y="1447800"/>
            <a:ext cx="2209800" cy="12192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3067" name="Text Box 11"/>
          <p:cNvSpPr txBox="1">
            <a:spLocks noChangeArrowheads="1"/>
          </p:cNvSpPr>
          <p:nvPr/>
        </p:nvSpPr>
        <p:spPr bwMode="auto">
          <a:xfrm>
            <a:off x="1219200" y="3505200"/>
            <a:ext cx="6934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Century Gothic" pitchFamily="34" charset="0"/>
              </a:rPr>
              <a:t>All Three sides in one triangle are congruent to all three sides in the other triangle</a:t>
            </a:r>
          </a:p>
        </p:txBody>
      </p:sp>
      <p:sp>
        <p:nvSpPr>
          <p:cNvPr id="27654" name="Line 12"/>
          <p:cNvSpPr>
            <a:spLocks noChangeShapeType="1"/>
          </p:cNvSpPr>
          <p:nvPr/>
        </p:nvSpPr>
        <p:spPr bwMode="auto">
          <a:xfrm>
            <a:off x="1828800" y="1828800"/>
            <a:ext cx="457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13"/>
          <p:cNvSpPr>
            <a:spLocks noChangeShapeType="1"/>
          </p:cNvSpPr>
          <p:nvPr/>
        </p:nvSpPr>
        <p:spPr bwMode="auto">
          <a:xfrm>
            <a:off x="5943600" y="1905000"/>
            <a:ext cx="457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14"/>
          <p:cNvSpPr>
            <a:spLocks noChangeShapeType="1"/>
          </p:cNvSpPr>
          <p:nvPr/>
        </p:nvSpPr>
        <p:spPr bwMode="auto">
          <a:xfrm flipH="1">
            <a:off x="6858000" y="1752600"/>
            <a:ext cx="381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15"/>
          <p:cNvSpPr>
            <a:spLocks noChangeShapeType="1"/>
          </p:cNvSpPr>
          <p:nvPr/>
        </p:nvSpPr>
        <p:spPr bwMode="auto">
          <a:xfrm flipH="1">
            <a:off x="7010400" y="1905000"/>
            <a:ext cx="381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6"/>
          <p:cNvSpPr>
            <a:spLocks noChangeShapeType="1"/>
          </p:cNvSpPr>
          <p:nvPr/>
        </p:nvSpPr>
        <p:spPr bwMode="auto">
          <a:xfrm flipH="1">
            <a:off x="2819400" y="1828800"/>
            <a:ext cx="381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17"/>
          <p:cNvSpPr>
            <a:spLocks noChangeShapeType="1"/>
          </p:cNvSpPr>
          <p:nvPr/>
        </p:nvSpPr>
        <p:spPr bwMode="auto">
          <a:xfrm flipH="1">
            <a:off x="2971800" y="1981200"/>
            <a:ext cx="381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18"/>
          <p:cNvSpPr>
            <a:spLocks noChangeShapeType="1"/>
          </p:cNvSpPr>
          <p:nvPr/>
        </p:nvSpPr>
        <p:spPr bwMode="auto">
          <a:xfrm flipH="1">
            <a:off x="6629400" y="2438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20"/>
          <p:cNvSpPr>
            <a:spLocks noChangeShapeType="1"/>
          </p:cNvSpPr>
          <p:nvPr/>
        </p:nvSpPr>
        <p:spPr bwMode="auto">
          <a:xfrm flipH="1">
            <a:off x="6781800" y="2438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21"/>
          <p:cNvSpPr>
            <a:spLocks noChangeShapeType="1"/>
          </p:cNvSpPr>
          <p:nvPr/>
        </p:nvSpPr>
        <p:spPr bwMode="auto">
          <a:xfrm flipH="1">
            <a:off x="6934200" y="2438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22"/>
          <p:cNvSpPr>
            <a:spLocks noChangeShapeType="1"/>
          </p:cNvSpPr>
          <p:nvPr/>
        </p:nvSpPr>
        <p:spPr bwMode="auto">
          <a:xfrm flipH="1">
            <a:off x="2438400" y="2438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23"/>
          <p:cNvSpPr>
            <a:spLocks noChangeShapeType="1"/>
          </p:cNvSpPr>
          <p:nvPr/>
        </p:nvSpPr>
        <p:spPr bwMode="auto">
          <a:xfrm flipH="1">
            <a:off x="2590800" y="2438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24"/>
          <p:cNvSpPr>
            <a:spLocks noChangeShapeType="1"/>
          </p:cNvSpPr>
          <p:nvPr/>
        </p:nvSpPr>
        <p:spPr bwMode="auto">
          <a:xfrm flipH="1">
            <a:off x="2743200" y="2438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3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3058" grpId="0" autoUpdateAnimBg="0"/>
      <p:bldP spid="145306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500" b="1">
                <a:solidFill>
                  <a:srgbClr val="9900CC"/>
                </a:solidFill>
                <a:latin typeface="Berlin Sans FB Demi" pitchFamily="34" charset="0"/>
              </a:rPr>
              <a:t>Side-Angle-Side (SAS) Congruence Postulate</a:t>
            </a: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914400" y="2133600"/>
            <a:ext cx="3276600" cy="990600"/>
          </a:xfrm>
          <a:prstGeom prst="rtTriangle">
            <a:avLst/>
          </a:prstGeo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105400" y="2133600"/>
            <a:ext cx="3276600" cy="990600"/>
          </a:xfrm>
          <a:prstGeom prst="rtTriangle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3125788" y="2836863"/>
            <a:ext cx="131762" cy="292100"/>
          </a:xfrm>
          <a:custGeom>
            <a:avLst/>
            <a:gdLst>
              <a:gd name="T0" fmla="*/ 2147483647 w 83"/>
              <a:gd name="T1" fmla="*/ 2147483647 h 184"/>
              <a:gd name="T2" fmla="*/ 2147483647 w 83"/>
              <a:gd name="T3" fmla="*/ 2147483647 h 184"/>
              <a:gd name="T4" fmla="*/ 2147483647 w 83"/>
              <a:gd name="T5" fmla="*/ 2147483647 h 184"/>
              <a:gd name="T6" fmla="*/ 2147483647 w 83"/>
              <a:gd name="T7" fmla="*/ 2147483647 h 184"/>
              <a:gd name="T8" fmla="*/ 2147483647 w 83"/>
              <a:gd name="T9" fmla="*/ 2147483647 h 184"/>
              <a:gd name="T10" fmla="*/ 2147483647 w 83"/>
              <a:gd name="T11" fmla="*/ 2147483647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3"/>
              <a:gd name="T19" fmla="*/ 0 h 184"/>
              <a:gd name="T20" fmla="*/ 83 w 83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3" h="184">
                <a:moveTo>
                  <a:pt x="83" y="4"/>
                </a:moveTo>
                <a:cubicBezTo>
                  <a:pt x="0" y="32"/>
                  <a:pt x="45" y="0"/>
                  <a:pt x="20" y="58"/>
                </a:cubicBezTo>
                <a:cubicBezTo>
                  <a:pt x="16" y="68"/>
                  <a:pt x="8" y="76"/>
                  <a:pt x="2" y="85"/>
                </a:cubicBezTo>
                <a:cubicBezTo>
                  <a:pt x="5" y="97"/>
                  <a:pt x="4" y="111"/>
                  <a:pt x="11" y="121"/>
                </a:cubicBezTo>
                <a:cubicBezTo>
                  <a:pt x="17" y="130"/>
                  <a:pt x="30" y="131"/>
                  <a:pt x="38" y="139"/>
                </a:cubicBezTo>
                <a:cubicBezTo>
                  <a:pt x="44" y="145"/>
                  <a:pt x="66" y="176"/>
                  <a:pt x="74" y="184"/>
                </a:cubicBezTo>
              </a:path>
            </a:pathLst>
          </a:custGeom>
          <a:noFill/>
          <a:ln w="57150" cmpd="sng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Freeform 6"/>
          <p:cNvSpPr>
            <a:spLocks/>
          </p:cNvSpPr>
          <p:nvPr/>
        </p:nvSpPr>
        <p:spPr bwMode="auto">
          <a:xfrm>
            <a:off x="7400925" y="2871788"/>
            <a:ext cx="128588" cy="257175"/>
          </a:xfrm>
          <a:custGeom>
            <a:avLst/>
            <a:gdLst>
              <a:gd name="T0" fmla="*/ 2147483647 w 81"/>
              <a:gd name="T1" fmla="*/ 0 h 162"/>
              <a:gd name="T2" fmla="*/ 0 w 81"/>
              <a:gd name="T3" fmla="*/ 2147483647 h 162"/>
              <a:gd name="T4" fmla="*/ 2147483647 w 81"/>
              <a:gd name="T5" fmla="*/ 2147483647 h 162"/>
              <a:gd name="T6" fmla="*/ 2147483647 w 81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162"/>
              <a:gd name="T14" fmla="*/ 81 w 81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162">
                <a:moveTo>
                  <a:pt x="81" y="0"/>
                </a:moveTo>
                <a:cubicBezTo>
                  <a:pt x="31" y="17"/>
                  <a:pt x="27" y="67"/>
                  <a:pt x="0" y="108"/>
                </a:cubicBezTo>
                <a:cubicBezTo>
                  <a:pt x="6" y="117"/>
                  <a:pt x="10" y="128"/>
                  <a:pt x="18" y="135"/>
                </a:cubicBezTo>
                <a:cubicBezTo>
                  <a:pt x="51" y="161"/>
                  <a:pt x="45" y="125"/>
                  <a:pt x="45" y="162"/>
                </a:cubicBezTo>
              </a:path>
            </a:pathLst>
          </a:custGeom>
          <a:noFill/>
          <a:ln w="57150" cmpd="sng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1828800" y="2286000"/>
            <a:ext cx="152400" cy="30480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6172200" y="2362200"/>
            <a:ext cx="152400" cy="30480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1676400" y="2895600"/>
            <a:ext cx="0" cy="381000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1828800" y="2895600"/>
            <a:ext cx="0" cy="381000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6019800" y="2971800"/>
            <a:ext cx="0" cy="381000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5867400" y="2971800"/>
            <a:ext cx="0" cy="381000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5117" name="Text Box 13"/>
          <p:cNvSpPr txBox="1">
            <a:spLocks noChangeArrowheads="1"/>
          </p:cNvSpPr>
          <p:nvPr/>
        </p:nvSpPr>
        <p:spPr bwMode="auto">
          <a:xfrm>
            <a:off x="533400" y="3581400"/>
            <a:ext cx="7848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latin typeface="Century Gothic" pitchFamily="34" charset="0"/>
              </a:rPr>
              <a:t>Two sides and the </a:t>
            </a:r>
            <a:r>
              <a:rPr lang="en-US" sz="3600" b="1">
                <a:solidFill>
                  <a:srgbClr val="FF0066"/>
                </a:solidFill>
                <a:latin typeface="Century Gothic" pitchFamily="34" charset="0"/>
              </a:rPr>
              <a:t>INCLUDED</a:t>
            </a:r>
            <a:r>
              <a:rPr lang="en-US" sz="3600" b="1">
                <a:latin typeface="Century Gothic" pitchFamily="34" charset="0"/>
              </a:rPr>
              <a:t> angle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>
                <a:latin typeface="Century Gothic" pitchFamily="34" charset="0"/>
              </a:rPr>
              <a:t> (the angle is in between the 2 marked sides)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5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5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106" grpId="0" autoUpdateAnimBg="0"/>
      <p:bldP spid="145511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8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500" b="1">
                <a:solidFill>
                  <a:srgbClr val="800080"/>
                </a:solidFill>
                <a:latin typeface="Berlin Sans FB Demi" pitchFamily="34" charset="0"/>
              </a:rPr>
              <a:t>Angle-Angle-Side (AAS) Congruence Postulate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2209800" y="1524000"/>
            <a:ext cx="1295400" cy="2971800"/>
            <a:chOff x="1056" y="1440"/>
            <a:chExt cx="816" cy="1872"/>
          </a:xfrm>
        </p:grpSpPr>
        <p:sp>
          <p:nvSpPr>
            <p:cNvPr id="29717" name="AutoShape 4"/>
            <p:cNvSpPr>
              <a:spLocks noChangeArrowheads="1"/>
            </p:cNvSpPr>
            <p:nvPr/>
          </p:nvSpPr>
          <p:spPr bwMode="auto">
            <a:xfrm>
              <a:off x="1056" y="1440"/>
              <a:ext cx="816" cy="177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Freeform 5"/>
            <p:cNvSpPr>
              <a:spLocks/>
            </p:cNvSpPr>
            <p:nvPr/>
          </p:nvSpPr>
          <p:spPr bwMode="auto">
            <a:xfrm rot="-1244165">
              <a:off x="1392" y="1776"/>
              <a:ext cx="153" cy="90"/>
            </a:xfrm>
            <a:custGeom>
              <a:avLst/>
              <a:gdLst>
                <a:gd name="T0" fmla="*/ 0 w 153"/>
                <a:gd name="T1" fmla="*/ 0 h 90"/>
                <a:gd name="T2" fmla="*/ 126 w 153"/>
                <a:gd name="T3" fmla="*/ 90 h 90"/>
                <a:gd name="T4" fmla="*/ 153 w 153"/>
                <a:gd name="T5" fmla="*/ 45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solidFill>
              <a:srgbClr val="FFFF00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Freeform 6"/>
            <p:cNvSpPr>
              <a:spLocks/>
            </p:cNvSpPr>
            <p:nvPr/>
          </p:nvSpPr>
          <p:spPr bwMode="auto">
            <a:xfrm rot="7396154">
              <a:off x="1594" y="3068"/>
              <a:ext cx="240" cy="58"/>
            </a:xfrm>
            <a:custGeom>
              <a:avLst/>
              <a:gdLst>
                <a:gd name="T0" fmla="*/ 0 w 153"/>
                <a:gd name="T1" fmla="*/ 0 h 90"/>
                <a:gd name="T2" fmla="*/ 1882 w 153"/>
                <a:gd name="T3" fmla="*/ 6 h 90"/>
                <a:gd name="T4" fmla="*/ 2276 w 153"/>
                <a:gd name="T5" fmla="*/ 3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solidFill>
              <a:srgbClr val="FFFF00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Freeform 7"/>
            <p:cNvSpPr>
              <a:spLocks/>
            </p:cNvSpPr>
            <p:nvPr/>
          </p:nvSpPr>
          <p:spPr bwMode="auto">
            <a:xfrm rot="6401790">
              <a:off x="1696" y="3104"/>
              <a:ext cx="153" cy="90"/>
            </a:xfrm>
            <a:custGeom>
              <a:avLst/>
              <a:gdLst>
                <a:gd name="T0" fmla="*/ 0 w 153"/>
                <a:gd name="T1" fmla="*/ 0 h 90"/>
                <a:gd name="T2" fmla="*/ 126 w 153"/>
                <a:gd name="T3" fmla="*/ 90 h 90"/>
                <a:gd name="T4" fmla="*/ 153 w 153"/>
                <a:gd name="T5" fmla="*/ 45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solidFill>
              <a:srgbClr val="FFFF00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8"/>
            <p:cNvSpPr>
              <a:spLocks noChangeShapeType="1"/>
            </p:cNvSpPr>
            <p:nvPr/>
          </p:nvSpPr>
          <p:spPr bwMode="auto">
            <a:xfrm>
              <a:off x="1440" y="3072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0" name="Group 9"/>
          <p:cNvGrpSpPr>
            <a:grpSpLocks/>
          </p:cNvGrpSpPr>
          <p:nvPr/>
        </p:nvGrpSpPr>
        <p:grpSpPr bwMode="auto">
          <a:xfrm>
            <a:off x="6096000" y="1600200"/>
            <a:ext cx="1295400" cy="2971800"/>
            <a:chOff x="2688" y="1392"/>
            <a:chExt cx="816" cy="1872"/>
          </a:xfrm>
        </p:grpSpPr>
        <p:sp>
          <p:nvSpPr>
            <p:cNvPr id="29712" name="AutoShape 10"/>
            <p:cNvSpPr>
              <a:spLocks noChangeArrowheads="1"/>
            </p:cNvSpPr>
            <p:nvPr/>
          </p:nvSpPr>
          <p:spPr bwMode="auto">
            <a:xfrm>
              <a:off x="2688" y="1392"/>
              <a:ext cx="816" cy="1776"/>
            </a:xfrm>
            <a:prstGeom prst="triangle">
              <a:avLst>
                <a:gd name="adj" fmla="val 50000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Freeform 11"/>
            <p:cNvSpPr>
              <a:spLocks/>
            </p:cNvSpPr>
            <p:nvPr/>
          </p:nvSpPr>
          <p:spPr bwMode="auto">
            <a:xfrm rot="-1244165">
              <a:off x="3024" y="1728"/>
              <a:ext cx="153" cy="90"/>
            </a:xfrm>
            <a:custGeom>
              <a:avLst/>
              <a:gdLst>
                <a:gd name="T0" fmla="*/ 0 w 153"/>
                <a:gd name="T1" fmla="*/ 0 h 90"/>
                <a:gd name="T2" fmla="*/ 126 w 153"/>
                <a:gd name="T3" fmla="*/ 90 h 90"/>
                <a:gd name="T4" fmla="*/ 153 w 153"/>
                <a:gd name="T5" fmla="*/ 45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solidFill>
              <a:srgbClr val="99FF99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Freeform 12"/>
            <p:cNvSpPr>
              <a:spLocks/>
            </p:cNvSpPr>
            <p:nvPr/>
          </p:nvSpPr>
          <p:spPr bwMode="auto">
            <a:xfrm rot="6401790">
              <a:off x="3328" y="3056"/>
              <a:ext cx="153" cy="90"/>
            </a:xfrm>
            <a:custGeom>
              <a:avLst/>
              <a:gdLst>
                <a:gd name="T0" fmla="*/ 0 w 153"/>
                <a:gd name="T1" fmla="*/ 0 h 90"/>
                <a:gd name="T2" fmla="*/ 126 w 153"/>
                <a:gd name="T3" fmla="*/ 90 h 90"/>
                <a:gd name="T4" fmla="*/ 153 w 153"/>
                <a:gd name="T5" fmla="*/ 45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solidFill>
              <a:srgbClr val="99FF99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Freeform 13"/>
            <p:cNvSpPr>
              <a:spLocks/>
            </p:cNvSpPr>
            <p:nvPr/>
          </p:nvSpPr>
          <p:spPr bwMode="auto">
            <a:xfrm rot="7396154">
              <a:off x="3221" y="3019"/>
              <a:ext cx="240" cy="58"/>
            </a:xfrm>
            <a:custGeom>
              <a:avLst/>
              <a:gdLst>
                <a:gd name="T0" fmla="*/ 0 w 153"/>
                <a:gd name="T1" fmla="*/ 0 h 90"/>
                <a:gd name="T2" fmla="*/ 1882 w 153"/>
                <a:gd name="T3" fmla="*/ 6 h 90"/>
                <a:gd name="T4" fmla="*/ 2276 w 153"/>
                <a:gd name="T5" fmla="*/ 3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solidFill>
              <a:srgbClr val="99FF99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14"/>
            <p:cNvSpPr>
              <a:spLocks noChangeShapeType="1"/>
            </p:cNvSpPr>
            <p:nvPr/>
          </p:nvSpPr>
          <p:spPr bwMode="auto">
            <a:xfrm>
              <a:off x="3024" y="3024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3551" name="Text Box 15"/>
          <p:cNvSpPr txBox="1">
            <a:spLocks noChangeArrowheads="1"/>
          </p:cNvSpPr>
          <p:nvPr/>
        </p:nvSpPr>
        <p:spPr bwMode="auto">
          <a:xfrm>
            <a:off x="914400" y="5394325"/>
            <a:ext cx="7315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500" b="1">
                <a:latin typeface="Century Gothic" pitchFamily="34" charset="0"/>
              </a:rPr>
              <a:t>Two Angles and One Side that is NOT included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286000" y="1295400"/>
            <a:ext cx="2133600" cy="4114800"/>
            <a:chOff x="1440" y="816"/>
            <a:chExt cx="1344" cy="2592"/>
          </a:xfrm>
        </p:grpSpPr>
        <p:sp>
          <p:nvSpPr>
            <p:cNvPr id="29708" name="AutoShape 17"/>
            <p:cNvSpPr>
              <a:spLocks noChangeArrowheads="1"/>
            </p:cNvSpPr>
            <p:nvPr/>
          </p:nvSpPr>
          <p:spPr bwMode="auto">
            <a:xfrm rot="5643313">
              <a:off x="1266" y="1891"/>
              <a:ext cx="2123" cy="912"/>
            </a:xfrm>
            <a:prstGeom prst="curvedDownArrow">
              <a:avLst>
                <a:gd name="adj1" fmla="val 24852"/>
                <a:gd name="adj2" fmla="val 71409"/>
                <a:gd name="adj3" fmla="val 33333"/>
              </a:avLst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680" y="816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A</a:t>
              </a:r>
            </a:p>
          </p:txBody>
        </p:sp>
        <p:sp>
          <p:nvSpPr>
            <p:cNvPr id="29710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208" y="2400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A</a:t>
              </a:r>
            </a:p>
          </p:txBody>
        </p:sp>
        <p:sp>
          <p:nvSpPr>
            <p:cNvPr id="29711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40" y="2688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S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248400" y="1447800"/>
            <a:ext cx="1981200" cy="4038600"/>
            <a:chOff x="3936" y="912"/>
            <a:chExt cx="1248" cy="2544"/>
          </a:xfrm>
        </p:grpSpPr>
        <p:sp>
          <p:nvSpPr>
            <p:cNvPr id="29704" name="AutoShape 22"/>
            <p:cNvSpPr>
              <a:spLocks noChangeArrowheads="1"/>
            </p:cNvSpPr>
            <p:nvPr/>
          </p:nvSpPr>
          <p:spPr bwMode="auto">
            <a:xfrm rot="5766319">
              <a:off x="3666" y="1939"/>
              <a:ext cx="2123" cy="912"/>
            </a:xfrm>
            <a:prstGeom prst="curvedDownArrow">
              <a:avLst>
                <a:gd name="adj1" fmla="val 24852"/>
                <a:gd name="adj2" fmla="val 71409"/>
                <a:gd name="adj3" fmla="val 33333"/>
              </a:avLst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080" y="912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A</a:t>
              </a:r>
            </a:p>
          </p:txBody>
        </p:sp>
        <p:sp>
          <p:nvSpPr>
            <p:cNvPr id="29706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704" y="2352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A</a:t>
              </a:r>
            </a:p>
          </p:txBody>
        </p:sp>
        <p:sp>
          <p:nvSpPr>
            <p:cNvPr id="29707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936" y="2880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S</a:t>
              </a: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7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7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3538" grpId="0" autoUpdateAnimBg="0"/>
      <p:bldP spid="147355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4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500" b="1">
                <a:solidFill>
                  <a:srgbClr val="800080"/>
                </a:solidFill>
                <a:latin typeface="Berlin Sans FB Demi" pitchFamily="34" charset="0"/>
              </a:rPr>
              <a:t>Angle-Side-Angle (ASA) Congruence Postulate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2057400" y="1433513"/>
            <a:ext cx="1295400" cy="2833687"/>
            <a:chOff x="1056" y="1440"/>
            <a:chExt cx="816" cy="1785"/>
          </a:xfrm>
        </p:grpSpPr>
        <p:sp>
          <p:nvSpPr>
            <p:cNvPr id="30741" name="AutoShape 4"/>
            <p:cNvSpPr>
              <a:spLocks noChangeArrowheads="1"/>
            </p:cNvSpPr>
            <p:nvPr/>
          </p:nvSpPr>
          <p:spPr bwMode="auto">
            <a:xfrm>
              <a:off x="1056" y="1440"/>
              <a:ext cx="816" cy="1776"/>
            </a:xfrm>
            <a:prstGeom prst="triangle">
              <a:avLst>
                <a:gd name="adj" fmla="val 50000"/>
              </a:avLst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Freeform 5"/>
            <p:cNvSpPr>
              <a:spLocks/>
            </p:cNvSpPr>
            <p:nvPr/>
          </p:nvSpPr>
          <p:spPr bwMode="auto">
            <a:xfrm rot="-1244165">
              <a:off x="1392" y="1776"/>
              <a:ext cx="153" cy="90"/>
            </a:xfrm>
            <a:custGeom>
              <a:avLst/>
              <a:gdLst>
                <a:gd name="T0" fmla="*/ 0 w 153"/>
                <a:gd name="T1" fmla="*/ 0 h 90"/>
                <a:gd name="T2" fmla="*/ 126 w 153"/>
                <a:gd name="T3" fmla="*/ 90 h 90"/>
                <a:gd name="T4" fmla="*/ 153 w 153"/>
                <a:gd name="T5" fmla="*/ 45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Freeform 6"/>
            <p:cNvSpPr>
              <a:spLocks/>
            </p:cNvSpPr>
            <p:nvPr/>
          </p:nvSpPr>
          <p:spPr bwMode="auto">
            <a:xfrm rot="7396154">
              <a:off x="1594" y="3068"/>
              <a:ext cx="240" cy="58"/>
            </a:xfrm>
            <a:custGeom>
              <a:avLst/>
              <a:gdLst>
                <a:gd name="T0" fmla="*/ 0 w 153"/>
                <a:gd name="T1" fmla="*/ 0 h 90"/>
                <a:gd name="T2" fmla="*/ 1882 w 153"/>
                <a:gd name="T3" fmla="*/ 6 h 90"/>
                <a:gd name="T4" fmla="*/ 2276 w 153"/>
                <a:gd name="T5" fmla="*/ 3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Freeform 7"/>
            <p:cNvSpPr>
              <a:spLocks/>
            </p:cNvSpPr>
            <p:nvPr/>
          </p:nvSpPr>
          <p:spPr bwMode="auto">
            <a:xfrm rot="6401790">
              <a:off x="1696" y="3104"/>
              <a:ext cx="153" cy="90"/>
            </a:xfrm>
            <a:custGeom>
              <a:avLst/>
              <a:gdLst>
                <a:gd name="T0" fmla="*/ 0 w 153"/>
                <a:gd name="T1" fmla="*/ 0 h 90"/>
                <a:gd name="T2" fmla="*/ 126 w 153"/>
                <a:gd name="T3" fmla="*/ 90 h 90"/>
                <a:gd name="T4" fmla="*/ 153 w 153"/>
                <a:gd name="T5" fmla="*/ 45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Line 8"/>
            <p:cNvSpPr>
              <a:spLocks noChangeShapeType="1"/>
            </p:cNvSpPr>
            <p:nvPr/>
          </p:nvSpPr>
          <p:spPr bwMode="auto">
            <a:xfrm flipV="1">
              <a:off x="1632" y="2448"/>
              <a:ext cx="144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4" name="Group 9"/>
          <p:cNvGrpSpPr>
            <a:grpSpLocks/>
          </p:cNvGrpSpPr>
          <p:nvPr/>
        </p:nvGrpSpPr>
        <p:grpSpPr bwMode="auto">
          <a:xfrm>
            <a:off x="5791200" y="1295400"/>
            <a:ext cx="1295400" cy="2833688"/>
            <a:chOff x="2688" y="1392"/>
            <a:chExt cx="816" cy="1785"/>
          </a:xfrm>
        </p:grpSpPr>
        <p:sp>
          <p:nvSpPr>
            <p:cNvPr id="30736" name="AutoShape 10"/>
            <p:cNvSpPr>
              <a:spLocks noChangeArrowheads="1"/>
            </p:cNvSpPr>
            <p:nvPr/>
          </p:nvSpPr>
          <p:spPr bwMode="auto">
            <a:xfrm>
              <a:off x="2688" y="1392"/>
              <a:ext cx="816" cy="1776"/>
            </a:xfrm>
            <a:prstGeom prst="triangle">
              <a:avLst>
                <a:gd name="adj" fmla="val 50000"/>
              </a:avLst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Freeform 11"/>
            <p:cNvSpPr>
              <a:spLocks/>
            </p:cNvSpPr>
            <p:nvPr/>
          </p:nvSpPr>
          <p:spPr bwMode="auto">
            <a:xfrm rot="-1244165">
              <a:off x="3024" y="1728"/>
              <a:ext cx="153" cy="90"/>
            </a:xfrm>
            <a:custGeom>
              <a:avLst/>
              <a:gdLst>
                <a:gd name="T0" fmla="*/ 0 w 153"/>
                <a:gd name="T1" fmla="*/ 0 h 90"/>
                <a:gd name="T2" fmla="*/ 126 w 153"/>
                <a:gd name="T3" fmla="*/ 90 h 90"/>
                <a:gd name="T4" fmla="*/ 153 w 153"/>
                <a:gd name="T5" fmla="*/ 45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Freeform 12"/>
            <p:cNvSpPr>
              <a:spLocks/>
            </p:cNvSpPr>
            <p:nvPr/>
          </p:nvSpPr>
          <p:spPr bwMode="auto">
            <a:xfrm rot="6401790">
              <a:off x="3328" y="3056"/>
              <a:ext cx="153" cy="90"/>
            </a:xfrm>
            <a:custGeom>
              <a:avLst/>
              <a:gdLst>
                <a:gd name="T0" fmla="*/ 0 w 153"/>
                <a:gd name="T1" fmla="*/ 0 h 90"/>
                <a:gd name="T2" fmla="*/ 126 w 153"/>
                <a:gd name="T3" fmla="*/ 90 h 90"/>
                <a:gd name="T4" fmla="*/ 153 w 153"/>
                <a:gd name="T5" fmla="*/ 45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Freeform 13"/>
            <p:cNvSpPr>
              <a:spLocks/>
            </p:cNvSpPr>
            <p:nvPr/>
          </p:nvSpPr>
          <p:spPr bwMode="auto">
            <a:xfrm rot="7396154">
              <a:off x="3221" y="3019"/>
              <a:ext cx="240" cy="58"/>
            </a:xfrm>
            <a:custGeom>
              <a:avLst/>
              <a:gdLst>
                <a:gd name="T0" fmla="*/ 0 w 153"/>
                <a:gd name="T1" fmla="*/ 0 h 90"/>
                <a:gd name="T2" fmla="*/ 1882 w 153"/>
                <a:gd name="T3" fmla="*/ 6 h 90"/>
                <a:gd name="T4" fmla="*/ 2276 w 153"/>
                <a:gd name="T5" fmla="*/ 3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14"/>
            <p:cNvSpPr>
              <a:spLocks noChangeShapeType="1"/>
            </p:cNvSpPr>
            <p:nvPr/>
          </p:nvSpPr>
          <p:spPr bwMode="auto">
            <a:xfrm flipV="1">
              <a:off x="3264" y="2400"/>
              <a:ext cx="144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1503" name="Text Box 15"/>
          <p:cNvSpPr txBox="1">
            <a:spLocks noChangeArrowheads="1"/>
          </p:cNvSpPr>
          <p:nvPr/>
        </p:nvSpPr>
        <p:spPr bwMode="auto">
          <a:xfrm>
            <a:off x="76200" y="5153025"/>
            <a:ext cx="899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Century Gothic" pitchFamily="34" charset="0"/>
              </a:rPr>
              <a:t>Two angles and the </a:t>
            </a:r>
            <a:r>
              <a:rPr lang="en-US" sz="3200" b="1">
                <a:solidFill>
                  <a:srgbClr val="FF0066"/>
                </a:solidFill>
                <a:latin typeface="Century Gothic" pitchFamily="34" charset="0"/>
              </a:rPr>
              <a:t>INCLUDED</a:t>
            </a:r>
            <a:r>
              <a:rPr lang="en-US" sz="3200" b="1">
                <a:latin typeface="Century Gothic" pitchFamily="34" charset="0"/>
              </a:rPr>
              <a:t> side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Century Gothic" pitchFamily="34" charset="0"/>
              </a:rPr>
              <a:t>(the side is in between the 2 marked angles)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590800" y="1219200"/>
            <a:ext cx="1828800" cy="3598863"/>
            <a:chOff x="1632" y="768"/>
            <a:chExt cx="1152" cy="2267"/>
          </a:xfrm>
        </p:grpSpPr>
        <p:sp>
          <p:nvSpPr>
            <p:cNvPr id="30732" name="AutoShape 17"/>
            <p:cNvSpPr>
              <a:spLocks noChangeArrowheads="1"/>
            </p:cNvSpPr>
            <p:nvPr/>
          </p:nvSpPr>
          <p:spPr bwMode="auto">
            <a:xfrm rot="5364887">
              <a:off x="1362" y="1614"/>
              <a:ext cx="2123" cy="720"/>
            </a:xfrm>
            <a:prstGeom prst="curvedDownArrow">
              <a:avLst>
                <a:gd name="adj1" fmla="val 31479"/>
                <a:gd name="adj2" fmla="val 90451"/>
                <a:gd name="adj3" fmla="val 33333"/>
              </a:avLst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680" y="768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A</a:t>
              </a:r>
            </a:p>
          </p:txBody>
        </p:sp>
        <p:sp>
          <p:nvSpPr>
            <p:cNvPr id="30734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632" y="2592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A</a:t>
              </a:r>
            </a:p>
          </p:txBody>
        </p:sp>
        <p:sp>
          <p:nvSpPr>
            <p:cNvPr id="30735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112" y="1680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S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324600" y="1143000"/>
            <a:ext cx="1828800" cy="3598863"/>
            <a:chOff x="1632" y="768"/>
            <a:chExt cx="1152" cy="2267"/>
          </a:xfrm>
        </p:grpSpPr>
        <p:sp>
          <p:nvSpPr>
            <p:cNvPr id="30728" name="AutoShape 22"/>
            <p:cNvSpPr>
              <a:spLocks noChangeArrowheads="1"/>
            </p:cNvSpPr>
            <p:nvPr/>
          </p:nvSpPr>
          <p:spPr bwMode="auto">
            <a:xfrm rot="5364887">
              <a:off x="1362" y="1614"/>
              <a:ext cx="2123" cy="720"/>
            </a:xfrm>
            <a:prstGeom prst="curvedDownArrow">
              <a:avLst>
                <a:gd name="adj1" fmla="val 31479"/>
                <a:gd name="adj2" fmla="val 90451"/>
                <a:gd name="adj3" fmla="val 33333"/>
              </a:avLst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680" y="768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A</a:t>
              </a:r>
            </a:p>
          </p:txBody>
        </p:sp>
        <p:sp>
          <p:nvSpPr>
            <p:cNvPr id="30730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632" y="2592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A</a:t>
              </a:r>
            </a:p>
          </p:txBody>
        </p:sp>
        <p:sp>
          <p:nvSpPr>
            <p:cNvPr id="30731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2112" y="1680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S</a:t>
              </a: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7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7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1490" grpId="0" autoUpdateAnimBg="0"/>
      <p:bldP spid="147150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905000"/>
          </a:xfrm>
        </p:spPr>
        <p:txBody>
          <a:bodyPr/>
          <a:lstStyle/>
          <a:p>
            <a:pPr eaLnBrk="1" hangingPunct="1"/>
            <a:r>
              <a:rPr lang="en-US" sz="3800" smtClean="0">
                <a:latin typeface="Century Gothic" pitchFamily="34" charset="0"/>
              </a:rPr>
              <a:t>There is one more way to prove triangles congruent, but it’s </a:t>
            </a:r>
            <a:r>
              <a:rPr lang="en-US" sz="3800" smtClean="0">
                <a:solidFill>
                  <a:srgbClr val="000099"/>
                </a:solidFill>
                <a:latin typeface="Century Gothic" pitchFamily="34" charset="0"/>
              </a:rPr>
              <a:t>only for RIGHT TRIANGLES…</a:t>
            </a:r>
            <a:r>
              <a:rPr lang="en-US" sz="3800" smtClean="0">
                <a:solidFill>
                  <a:schemeClr val="tx1"/>
                </a:solidFill>
                <a:latin typeface="Century Gothic" pitchFamily="34" charset="0"/>
              </a:rPr>
              <a:t>Hypotenuse Leg</a:t>
            </a:r>
            <a:endParaRPr lang="en-US" sz="3800" smtClean="0">
              <a:solidFill>
                <a:srgbClr val="000099"/>
              </a:solidFill>
              <a:latin typeface="Century Gothic" pitchFamily="34" charset="0"/>
            </a:endParaRPr>
          </a:p>
        </p:txBody>
      </p:sp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685800" y="2438400"/>
            <a:ext cx="2362200" cy="3124200"/>
          </a:xfrm>
          <a:prstGeom prst="rtTriangl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685800" y="5181600"/>
            <a:ext cx="381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AutoShape 6"/>
          <p:cNvSpPr>
            <a:spLocks noChangeArrowheads="1"/>
          </p:cNvSpPr>
          <p:nvPr/>
        </p:nvSpPr>
        <p:spPr bwMode="auto">
          <a:xfrm>
            <a:off x="5943600" y="2438400"/>
            <a:ext cx="2362200" cy="3124200"/>
          </a:xfrm>
          <a:prstGeom prst="rtTriangl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5943600" y="5181600"/>
            <a:ext cx="381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 flipH="1">
            <a:off x="1524000" y="3733800"/>
            <a:ext cx="6096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 flipH="1">
            <a:off x="6781800" y="3733800"/>
            <a:ext cx="6096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 flipH="1">
            <a:off x="6858000" y="5192713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 flipH="1">
            <a:off x="7010400" y="5202238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 flipH="1">
            <a:off x="1676400" y="5181600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 flipH="1">
            <a:off x="1828800" y="5191125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WordArt 14"/>
          <p:cNvSpPr>
            <a:spLocks noChangeArrowheads="1" noChangeShapeType="1" noTextEdit="1"/>
          </p:cNvSpPr>
          <p:nvPr/>
        </p:nvSpPr>
        <p:spPr bwMode="auto">
          <a:xfrm>
            <a:off x="3200400" y="2286000"/>
            <a:ext cx="24384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entury Gothic"/>
              </a:rPr>
              <a:t>HL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AutoShape 2"/>
          <p:cNvSpPr>
            <a:spLocks noChangeArrowheads="1"/>
          </p:cNvSpPr>
          <p:nvPr/>
        </p:nvSpPr>
        <p:spPr bwMode="auto">
          <a:xfrm>
            <a:off x="5791200" y="304800"/>
            <a:ext cx="1828800" cy="1752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2362200" cy="556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17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Gothic"/>
              </a:rPr>
              <a:t>SSS</a:t>
            </a:r>
          </a:p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Gothic"/>
              </a:rPr>
              <a:t>SAS</a:t>
            </a:r>
          </a:p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Gothic"/>
              </a:rPr>
              <a:t>ASA</a:t>
            </a:r>
          </a:p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Gothic"/>
              </a:rPr>
              <a:t>AAS</a:t>
            </a:r>
          </a:p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Gothic"/>
              </a:rPr>
              <a:t>HL</a:t>
            </a:r>
          </a:p>
        </p:txBody>
      </p:sp>
      <p:graphicFrame>
        <p:nvGraphicFramePr>
          <p:cNvPr id="1475588" name="Object 2"/>
          <p:cNvGraphicFramePr>
            <a:graphicFrameLocks noChangeAspect="1"/>
          </p:cNvGraphicFramePr>
          <p:nvPr/>
        </p:nvGraphicFramePr>
        <p:xfrm>
          <a:off x="2209800" y="-762000"/>
          <a:ext cx="4038600" cy="807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Equation" r:id="rId4" imgW="101512" imgH="203024" progId="Equation.DSMT4">
                  <p:embed/>
                </p:oleObj>
              </mc:Choice>
              <mc:Fallback>
                <p:oleObj name="Equation" r:id="rId4" imgW="101512" imgH="203024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-762000"/>
                        <a:ext cx="4038600" cy="807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5589" name="Text Box 5"/>
          <p:cNvSpPr txBox="1">
            <a:spLocks noChangeArrowheads="1"/>
          </p:cNvSpPr>
          <p:nvPr/>
        </p:nvSpPr>
        <p:spPr bwMode="auto">
          <a:xfrm>
            <a:off x="5029200" y="3124200"/>
            <a:ext cx="3733800" cy="229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latin typeface="Century Gothic" pitchFamily="34" charset="0"/>
              </a:rPr>
              <a:t>Your Only Ways To Prove Triangles Are Congruent</a:t>
            </a:r>
          </a:p>
        </p:txBody>
      </p:sp>
      <p:sp>
        <p:nvSpPr>
          <p:cNvPr id="1475590" name="Text Box 6"/>
          <p:cNvSpPr txBox="1">
            <a:spLocks noChangeArrowheads="1"/>
          </p:cNvSpPr>
          <p:nvPr/>
        </p:nvSpPr>
        <p:spPr bwMode="auto">
          <a:xfrm>
            <a:off x="5867400" y="685800"/>
            <a:ext cx="266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entury Gothic" pitchFamily="34" charset="0"/>
              </a:rPr>
              <a:t>NO BAD WORDS</a:t>
            </a:r>
          </a:p>
        </p:txBody>
      </p:sp>
      <p:pic>
        <p:nvPicPr>
          <p:cNvPr id="1475591" name="Picture 7" descr="j0139499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5268913"/>
            <a:ext cx="1566863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7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7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7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75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75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586" grpId="0" animBg="1"/>
      <p:bldP spid="1475589" grpId="0" animBg="1"/>
      <p:bldP spid="14755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915400" cy="4191000"/>
          </a:xfrm>
        </p:spPr>
        <p:txBody>
          <a:bodyPr/>
          <a:lstStyle/>
          <a:p>
            <a:pPr eaLnBrk="1" hangingPunct="1"/>
            <a:r>
              <a:rPr lang="en-US" sz="7000" dirty="0" smtClean="0">
                <a:latin typeface="Century Gothic" pitchFamily="34" charset="0"/>
              </a:rPr>
              <a:t>3 markings you can add if they aren’t marked already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425575"/>
            <a:ext cx="9144000" cy="2717800"/>
          </a:xfrm>
          <a:prstGeom prst="rect">
            <a:avLst/>
          </a:prstGeom>
          <a:noFill/>
          <a:ln w="38100">
            <a:solidFill>
              <a:srgbClr val="750E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400" b="1" u="sng">
                <a:solidFill>
                  <a:srgbClr val="FFCC00"/>
                </a:solidFill>
                <a:latin typeface="Century Gothic" pitchFamily="34" charset="0"/>
              </a:rPr>
              <a:t>Congruent triangles</a:t>
            </a:r>
            <a:r>
              <a:rPr lang="en-US" sz="3400" b="1">
                <a:solidFill>
                  <a:schemeClr val="bg1"/>
                </a:solidFill>
                <a:latin typeface="Century Gothic" pitchFamily="34" charset="0"/>
              </a:rPr>
              <a:t> have 3 congruent sides and 3 congruent angles.</a:t>
            </a:r>
          </a:p>
          <a:p>
            <a:pPr eaLnBrk="1" hangingPunct="1"/>
            <a:endParaRPr lang="en-US" sz="3400" b="1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/>
            <a:r>
              <a:rPr lang="en-US" sz="3400" b="1">
                <a:solidFill>
                  <a:schemeClr val="bg1"/>
                </a:solidFill>
                <a:latin typeface="Century Gothic" pitchFamily="34" charset="0"/>
              </a:rPr>
              <a:t>The parts of congruent triangles that “match” are called </a:t>
            </a:r>
            <a:r>
              <a:rPr lang="en-US" sz="3400" b="1" u="sng">
                <a:solidFill>
                  <a:srgbClr val="FFCC00"/>
                </a:solidFill>
                <a:latin typeface="Century Gothic" pitchFamily="34" charset="0"/>
              </a:rPr>
              <a:t>corresponding parts</a:t>
            </a:r>
            <a:r>
              <a:rPr lang="en-US" sz="3400" b="1">
                <a:solidFill>
                  <a:schemeClr val="bg1"/>
                </a:solidFill>
                <a:latin typeface="Century Gothic" pitchFamily="34" charset="0"/>
              </a:rPr>
              <a:t>. </a:t>
            </a: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6934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63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Congruent Triangles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9" name="Group 1053"/>
          <p:cNvGrpSpPr>
            <a:grpSpLocks/>
          </p:cNvGrpSpPr>
          <p:nvPr/>
        </p:nvGrpSpPr>
        <p:grpSpPr bwMode="auto">
          <a:xfrm>
            <a:off x="1143000" y="152400"/>
            <a:ext cx="2286000" cy="2362200"/>
            <a:chOff x="720" y="480"/>
            <a:chExt cx="1440" cy="1488"/>
          </a:xfrm>
        </p:grpSpPr>
        <p:sp>
          <p:nvSpPr>
            <p:cNvPr id="15362" name="AutoShape 1026"/>
            <p:cNvSpPr>
              <a:spLocks noChangeArrowheads="1"/>
            </p:cNvSpPr>
            <p:nvPr/>
          </p:nvSpPr>
          <p:spPr bwMode="auto">
            <a:xfrm>
              <a:off x="720" y="480"/>
              <a:ext cx="1440" cy="1488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5363" name="AutoShape 1027"/>
            <p:cNvSpPr>
              <a:spLocks noChangeArrowheads="1"/>
            </p:cNvSpPr>
            <p:nvPr/>
          </p:nvSpPr>
          <p:spPr bwMode="auto">
            <a:xfrm rot="10800000">
              <a:off x="720" y="480"/>
              <a:ext cx="1440" cy="1488"/>
            </a:xfrm>
            <a:prstGeom prst="rtTriangl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5364" name="Line 1028"/>
            <p:cNvSpPr>
              <a:spLocks noChangeShapeType="1"/>
            </p:cNvSpPr>
            <p:nvPr/>
          </p:nvSpPr>
          <p:spPr bwMode="auto">
            <a:xfrm flipV="1">
              <a:off x="1248" y="1056"/>
              <a:ext cx="24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</p:grpSp>
      <p:sp>
        <p:nvSpPr>
          <p:cNvPr id="15365" name="Text Box 1029"/>
          <p:cNvSpPr txBox="1">
            <a:spLocks noChangeArrowheads="1"/>
          </p:cNvSpPr>
          <p:nvPr/>
        </p:nvSpPr>
        <p:spPr bwMode="auto">
          <a:xfrm>
            <a:off x="3733800" y="304800"/>
            <a:ext cx="4648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Century Gothic" pitchFamily="34" charset="0"/>
              </a:rPr>
              <a:t>Overlapping sides are congruent in each triangle by the REFLEXIVE property</a:t>
            </a:r>
          </a:p>
        </p:txBody>
      </p:sp>
      <p:grpSp>
        <p:nvGrpSpPr>
          <p:cNvPr id="15388" name="Group 1052"/>
          <p:cNvGrpSpPr>
            <a:grpSpLocks/>
          </p:cNvGrpSpPr>
          <p:nvPr/>
        </p:nvGrpSpPr>
        <p:grpSpPr bwMode="auto">
          <a:xfrm>
            <a:off x="381000" y="3352800"/>
            <a:ext cx="1066800" cy="2438400"/>
            <a:chOff x="240" y="2496"/>
            <a:chExt cx="672" cy="1536"/>
          </a:xfrm>
        </p:grpSpPr>
        <p:sp>
          <p:nvSpPr>
            <p:cNvPr id="15366" name="AutoShape 1030"/>
            <p:cNvSpPr>
              <a:spLocks noChangeArrowheads="1"/>
            </p:cNvSpPr>
            <p:nvPr/>
          </p:nvSpPr>
          <p:spPr bwMode="auto">
            <a:xfrm>
              <a:off x="240" y="3264"/>
              <a:ext cx="672" cy="76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Century Gothic" pitchFamily="34" charset="0"/>
              </a:endParaRPr>
            </a:p>
          </p:txBody>
        </p:sp>
        <p:sp>
          <p:nvSpPr>
            <p:cNvPr id="15367" name="AutoShape 1031"/>
            <p:cNvSpPr>
              <a:spLocks noChangeArrowheads="1"/>
            </p:cNvSpPr>
            <p:nvPr/>
          </p:nvSpPr>
          <p:spPr bwMode="auto">
            <a:xfrm rot="10871609">
              <a:off x="240" y="2496"/>
              <a:ext cx="672" cy="76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latin typeface="Century Gothic" pitchFamily="34" charset="0"/>
              </a:endParaRPr>
            </a:p>
          </p:txBody>
        </p:sp>
        <p:sp>
          <p:nvSpPr>
            <p:cNvPr id="15368" name="Freeform 1032"/>
            <p:cNvSpPr>
              <a:spLocks/>
            </p:cNvSpPr>
            <p:nvPr/>
          </p:nvSpPr>
          <p:spPr bwMode="auto">
            <a:xfrm>
              <a:off x="498" y="3047"/>
              <a:ext cx="155" cy="105"/>
            </a:xfrm>
            <a:custGeom>
              <a:avLst/>
              <a:gdLst>
                <a:gd name="T0" fmla="*/ 1 w 155"/>
                <a:gd name="T1" fmla="*/ 105 h 105"/>
                <a:gd name="T2" fmla="*/ 116 w 155"/>
                <a:gd name="T3" fmla="*/ 41 h 105"/>
                <a:gd name="T4" fmla="*/ 155 w 155"/>
                <a:gd name="T5" fmla="*/ 6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05">
                  <a:moveTo>
                    <a:pt x="1" y="105"/>
                  </a:moveTo>
                  <a:cubicBezTo>
                    <a:pt x="37" y="0"/>
                    <a:pt x="0" y="24"/>
                    <a:pt x="116" y="41"/>
                  </a:cubicBezTo>
                  <a:cubicBezTo>
                    <a:pt x="129" y="50"/>
                    <a:pt x="155" y="67"/>
                    <a:pt x="155" y="67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5369" name="Freeform 1033"/>
            <p:cNvSpPr>
              <a:spLocks/>
            </p:cNvSpPr>
            <p:nvPr/>
          </p:nvSpPr>
          <p:spPr bwMode="auto">
            <a:xfrm>
              <a:off x="494" y="3395"/>
              <a:ext cx="160" cy="153"/>
            </a:xfrm>
            <a:custGeom>
              <a:avLst/>
              <a:gdLst>
                <a:gd name="T0" fmla="*/ 5 w 160"/>
                <a:gd name="T1" fmla="*/ 0 h 153"/>
                <a:gd name="T2" fmla="*/ 146 w 160"/>
                <a:gd name="T3" fmla="*/ 115 h 153"/>
                <a:gd name="T4" fmla="*/ 159 w 160"/>
                <a:gd name="T5" fmla="*/ 6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153">
                  <a:moveTo>
                    <a:pt x="5" y="0"/>
                  </a:moveTo>
                  <a:cubicBezTo>
                    <a:pt x="22" y="153"/>
                    <a:pt x="0" y="136"/>
                    <a:pt x="146" y="115"/>
                  </a:cubicBezTo>
                  <a:cubicBezTo>
                    <a:pt x="160" y="73"/>
                    <a:pt x="159" y="90"/>
                    <a:pt x="159" y="6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</p:grpSp>
      <p:sp>
        <p:nvSpPr>
          <p:cNvPr id="15370" name="Text Box 1034"/>
          <p:cNvSpPr txBox="1">
            <a:spLocks noChangeArrowheads="1"/>
          </p:cNvSpPr>
          <p:nvPr/>
        </p:nvSpPr>
        <p:spPr bwMode="auto">
          <a:xfrm>
            <a:off x="1143000" y="3872805"/>
            <a:ext cx="2209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entury Gothic" pitchFamily="34" charset="0"/>
              </a:rPr>
              <a:t>Vertical Angles are congruent</a:t>
            </a:r>
          </a:p>
        </p:txBody>
      </p:sp>
      <p:grpSp>
        <p:nvGrpSpPr>
          <p:cNvPr id="15387" name="Group 1051"/>
          <p:cNvGrpSpPr>
            <a:grpSpLocks/>
          </p:cNvGrpSpPr>
          <p:nvPr/>
        </p:nvGrpSpPr>
        <p:grpSpPr bwMode="auto">
          <a:xfrm>
            <a:off x="5486400" y="3352800"/>
            <a:ext cx="3048000" cy="2133600"/>
            <a:chOff x="3456" y="2496"/>
            <a:chExt cx="1920" cy="1344"/>
          </a:xfrm>
        </p:grpSpPr>
        <p:sp>
          <p:nvSpPr>
            <p:cNvPr id="15371" name="Line 1035"/>
            <p:cNvSpPr>
              <a:spLocks noChangeShapeType="1"/>
            </p:cNvSpPr>
            <p:nvPr/>
          </p:nvSpPr>
          <p:spPr bwMode="auto">
            <a:xfrm>
              <a:off x="3456" y="2496"/>
              <a:ext cx="18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5372" name="Line 1036"/>
            <p:cNvSpPr>
              <a:spLocks noChangeShapeType="1"/>
            </p:cNvSpPr>
            <p:nvPr/>
          </p:nvSpPr>
          <p:spPr bwMode="auto">
            <a:xfrm>
              <a:off x="3504" y="3840"/>
              <a:ext cx="18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5373" name="Line 1037"/>
            <p:cNvSpPr>
              <a:spLocks noChangeShapeType="1"/>
            </p:cNvSpPr>
            <p:nvPr/>
          </p:nvSpPr>
          <p:spPr bwMode="auto">
            <a:xfrm>
              <a:off x="3648" y="2496"/>
              <a:ext cx="1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5374" name="Line 1038"/>
            <p:cNvSpPr>
              <a:spLocks noChangeShapeType="1"/>
            </p:cNvSpPr>
            <p:nvPr/>
          </p:nvSpPr>
          <p:spPr bwMode="auto">
            <a:xfrm>
              <a:off x="3648" y="3840"/>
              <a:ext cx="1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5375" name="Line 1039"/>
            <p:cNvSpPr>
              <a:spLocks noChangeShapeType="1"/>
            </p:cNvSpPr>
            <p:nvPr/>
          </p:nvSpPr>
          <p:spPr bwMode="auto">
            <a:xfrm flipH="1">
              <a:off x="3840" y="2496"/>
              <a:ext cx="1008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5376" name="Line 1040"/>
            <p:cNvSpPr>
              <a:spLocks noChangeShapeType="1"/>
            </p:cNvSpPr>
            <p:nvPr/>
          </p:nvSpPr>
          <p:spPr bwMode="auto">
            <a:xfrm>
              <a:off x="3744" y="2496"/>
              <a:ext cx="1104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5377" name="Freeform 1041"/>
            <p:cNvSpPr>
              <a:spLocks/>
            </p:cNvSpPr>
            <p:nvPr/>
          </p:nvSpPr>
          <p:spPr bwMode="auto">
            <a:xfrm>
              <a:off x="3930" y="2509"/>
              <a:ext cx="67" cy="243"/>
            </a:xfrm>
            <a:custGeom>
              <a:avLst/>
              <a:gdLst>
                <a:gd name="T0" fmla="*/ 0 w 67"/>
                <a:gd name="T1" fmla="*/ 0 h 243"/>
                <a:gd name="T2" fmla="*/ 64 w 67"/>
                <a:gd name="T3" fmla="*/ 77 h 243"/>
                <a:gd name="T4" fmla="*/ 25 w 67"/>
                <a:gd name="T5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243">
                  <a:moveTo>
                    <a:pt x="0" y="0"/>
                  </a:moveTo>
                  <a:cubicBezTo>
                    <a:pt x="10" y="10"/>
                    <a:pt x="62" y="57"/>
                    <a:pt x="64" y="77"/>
                  </a:cubicBezTo>
                  <a:cubicBezTo>
                    <a:pt x="67" y="116"/>
                    <a:pt x="62" y="206"/>
                    <a:pt x="25" y="24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5379" name="Freeform 1043"/>
            <p:cNvSpPr>
              <a:spLocks/>
            </p:cNvSpPr>
            <p:nvPr/>
          </p:nvSpPr>
          <p:spPr bwMode="auto">
            <a:xfrm>
              <a:off x="4608" y="3712"/>
              <a:ext cx="128" cy="128"/>
            </a:xfrm>
            <a:custGeom>
              <a:avLst/>
              <a:gdLst>
                <a:gd name="T0" fmla="*/ 0 w 128"/>
                <a:gd name="T1" fmla="*/ 128 h 128"/>
                <a:gd name="T2" fmla="*/ 26 w 128"/>
                <a:gd name="T3" fmla="*/ 90 h 128"/>
                <a:gd name="T4" fmla="*/ 38 w 128"/>
                <a:gd name="T5" fmla="*/ 51 h 128"/>
                <a:gd name="T6" fmla="*/ 128 w 128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28">
                  <a:moveTo>
                    <a:pt x="0" y="128"/>
                  </a:moveTo>
                  <a:cubicBezTo>
                    <a:pt x="9" y="115"/>
                    <a:pt x="19" y="104"/>
                    <a:pt x="26" y="90"/>
                  </a:cubicBezTo>
                  <a:cubicBezTo>
                    <a:pt x="32" y="78"/>
                    <a:pt x="30" y="62"/>
                    <a:pt x="38" y="51"/>
                  </a:cubicBezTo>
                  <a:cubicBezTo>
                    <a:pt x="62" y="21"/>
                    <a:pt x="102" y="26"/>
                    <a:pt x="128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5380" name="Freeform 1044"/>
            <p:cNvSpPr>
              <a:spLocks/>
            </p:cNvSpPr>
            <p:nvPr/>
          </p:nvSpPr>
          <p:spPr bwMode="auto">
            <a:xfrm>
              <a:off x="3968" y="3686"/>
              <a:ext cx="64" cy="154"/>
            </a:xfrm>
            <a:custGeom>
              <a:avLst/>
              <a:gdLst>
                <a:gd name="T0" fmla="*/ 64 w 64"/>
                <a:gd name="T1" fmla="*/ 154 h 154"/>
                <a:gd name="T2" fmla="*/ 38 w 64"/>
                <a:gd name="T3" fmla="*/ 13 h 154"/>
                <a:gd name="T4" fmla="*/ 0 w 64"/>
                <a:gd name="T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154">
                  <a:moveTo>
                    <a:pt x="64" y="154"/>
                  </a:moveTo>
                  <a:cubicBezTo>
                    <a:pt x="64" y="154"/>
                    <a:pt x="54" y="29"/>
                    <a:pt x="38" y="13"/>
                  </a:cubicBezTo>
                  <a:cubicBezTo>
                    <a:pt x="29" y="3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5381" name="Freeform 1045"/>
            <p:cNvSpPr>
              <a:spLocks/>
            </p:cNvSpPr>
            <p:nvPr/>
          </p:nvSpPr>
          <p:spPr bwMode="auto">
            <a:xfrm>
              <a:off x="4032" y="3597"/>
              <a:ext cx="106" cy="243"/>
            </a:xfrm>
            <a:custGeom>
              <a:avLst/>
              <a:gdLst>
                <a:gd name="T0" fmla="*/ 102 w 106"/>
                <a:gd name="T1" fmla="*/ 243 h 243"/>
                <a:gd name="T2" fmla="*/ 0 w 106"/>
                <a:gd name="T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243">
                  <a:moveTo>
                    <a:pt x="102" y="243"/>
                  </a:moveTo>
                  <a:cubicBezTo>
                    <a:pt x="98" y="193"/>
                    <a:pt x="106" y="0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5382" name="Freeform 1046"/>
            <p:cNvSpPr>
              <a:spLocks/>
            </p:cNvSpPr>
            <p:nvPr/>
          </p:nvSpPr>
          <p:spPr bwMode="auto">
            <a:xfrm>
              <a:off x="4684" y="2522"/>
              <a:ext cx="52" cy="140"/>
            </a:xfrm>
            <a:custGeom>
              <a:avLst/>
              <a:gdLst>
                <a:gd name="T0" fmla="*/ 1 w 52"/>
                <a:gd name="T1" fmla="*/ 0 h 140"/>
                <a:gd name="T2" fmla="*/ 52 w 52"/>
                <a:gd name="T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" h="140">
                  <a:moveTo>
                    <a:pt x="1" y="0"/>
                  </a:moveTo>
                  <a:cubicBezTo>
                    <a:pt x="9" y="52"/>
                    <a:pt x="0" y="116"/>
                    <a:pt x="52" y="14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5383" name="Freeform 1047"/>
            <p:cNvSpPr>
              <a:spLocks/>
            </p:cNvSpPr>
            <p:nvPr/>
          </p:nvSpPr>
          <p:spPr bwMode="auto">
            <a:xfrm>
              <a:off x="4492" y="2496"/>
              <a:ext cx="154" cy="269"/>
            </a:xfrm>
            <a:custGeom>
              <a:avLst/>
              <a:gdLst>
                <a:gd name="T0" fmla="*/ 65 w 154"/>
                <a:gd name="T1" fmla="*/ 0 h 269"/>
                <a:gd name="T2" fmla="*/ 154 w 154"/>
                <a:gd name="T3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4" h="269">
                  <a:moveTo>
                    <a:pt x="65" y="0"/>
                  </a:moveTo>
                  <a:cubicBezTo>
                    <a:pt x="30" y="104"/>
                    <a:pt x="0" y="269"/>
                    <a:pt x="154" y="26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</p:grpSp>
      <p:sp>
        <p:nvSpPr>
          <p:cNvPr id="15384" name="Text Box 1048"/>
          <p:cNvSpPr txBox="1">
            <a:spLocks noChangeArrowheads="1"/>
          </p:cNvSpPr>
          <p:nvPr/>
        </p:nvSpPr>
        <p:spPr bwMode="auto">
          <a:xfrm>
            <a:off x="3429000" y="3048000"/>
            <a:ext cx="2590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Century Gothic" pitchFamily="34" charset="0"/>
              </a:rPr>
              <a:t>Alt </a:t>
            </a:r>
            <a:r>
              <a:rPr lang="en-US" sz="3200" dirty="0" err="1">
                <a:latin typeface="Century Gothic" pitchFamily="34" charset="0"/>
              </a:rPr>
              <a:t>Int</a:t>
            </a:r>
            <a:r>
              <a:rPr lang="en-US" sz="3200" dirty="0">
                <a:latin typeface="Century Gothic" pitchFamily="34" charset="0"/>
              </a:rPr>
              <a:t> Angles are congruent given parallel lines</a:t>
            </a:r>
          </a:p>
        </p:txBody>
      </p:sp>
      <p:sp>
        <p:nvSpPr>
          <p:cNvPr id="15385" name="Line 1049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5386" name="Line 1050"/>
          <p:cNvSpPr>
            <a:spLocks noChangeShapeType="1"/>
          </p:cNvSpPr>
          <p:nvPr/>
        </p:nvSpPr>
        <p:spPr bwMode="auto">
          <a:xfrm>
            <a:off x="3429000" y="2895600"/>
            <a:ext cx="0" cy="396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8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  <p:bldP spid="15370" grpId="0" autoUpdateAnimBg="0"/>
      <p:bldP spid="1538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84656"/>
            <a:ext cx="541974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11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417638"/>
            <a:ext cx="541974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12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127" y="1417638"/>
            <a:ext cx="541974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77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127" y="1409677"/>
            <a:ext cx="541974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14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295400"/>
            <a:ext cx="541974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48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127" y="1390342"/>
            <a:ext cx="541974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2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127" y="1600200"/>
            <a:ext cx="541974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49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127" y="1600200"/>
            <a:ext cx="541974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48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127" y="1600200"/>
            <a:ext cx="541974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1425575"/>
            <a:ext cx="9144000" cy="2779713"/>
          </a:xfrm>
          <a:prstGeom prst="rect">
            <a:avLst/>
          </a:prstGeom>
          <a:noFill/>
          <a:ln w="38100">
            <a:solidFill>
              <a:srgbClr val="750E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chemeClr val="bg1"/>
                </a:solidFill>
                <a:latin typeface="Century Gothic" pitchFamily="34" charset="0"/>
              </a:rPr>
              <a:t>In a congruence statement</a:t>
            </a:r>
          </a:p>
          <a:p>
            <a:pPr eaLnBrk="1" hangingPunct="1"/>
            <a:endParaRPr lang="en-US" sz="2200" b="1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/>
            <a:r>
              <a:rPr lang="en-US" sz="6400" b="1">
                <a:solidFill>
                  <a:schemeClr val="bg1"/>
                </a:solidFill>
                <a:latin typeface="Century Gothic" pitchFamily="34" charset="0"/>
              </a:rPr>
              <a:t>ORDER MATTERS!!!!</a:t>
            </a:r>
            <a:r>
              <a:rPr lang="en-US" sz="4400" b="1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eaLnBrk="1" hangingPunct="1"/>
            <a:r>
              <a:rPr lang="en-US" sz="4400" b="1">
                <a:solidFill>
                  <a:schemeClr val="bg1"/>
                </a:solidFill>
                <a:latin typeface="Century Gothic" pitchFamily="34" charset="0"/>
              </a:rPr>
              <a:t>Everything matches up.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934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63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Congruence Statement</a:t>
            </a:r>
          </a:p>
        </p:txBody>
      </p:sp>
      <p:graphicFrame>
        <p:nvGraphicFramePr>
          <p:cNvPr id="16388" name="Object 2"/>
          <p:cNvGraphicFramePr>
            <a:graphicFrameLocks noChangeAspect="1"/>
          </p:cNvGraphicFramePr>
          <p:nvPr/>
        </p:nvGraphicFramePr>
        <p:xfrm>
          <a:off x="990600" y="5334000"/>
          <a:ext cx="68580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4" imgW="1028520" imgH="177480" progId="Equation.DSMT4">
                  <p:embed/>
                </p:oleObj>
              </mc:Choice>
              <mc:Fallback>
                <p:oleObj name="Equation" r:id="rId4" imgW="102852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34000"/>
                        <a:ext cx="6858000" cy="1184275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5344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Gill Sans Ultra Bold"/>
              </a:rPr>
              <a:t>CW:</a:t>
            </a:r>
          </a:p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Gill Sans Ultra Bold"/>
              </a:rPr>
              <a:t>Practice 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Gill Sans Ultra Bold"/>
              </a:rPr>
              <a:t>Worksheet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Gill Sans Ultra Bold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810000"/>
          </a:xfrm>
          <a:solidFill>
            <a:schemeClr val="bg1"/>
          </a:solidFill>
        </p:spPr>
        <p:txBody>
          <a:bodyPr/>
          <a:lstStyle/>
          <a:p>
            <a:r>
              <a:rPr lang="en-US" sz="8000" smtClean="0">
                <a:solidFill>
                  <a:srgbClr val="0000FF"/>
                </a:solidFill>
                <a:latin typeface="Century Gothic" pitchFamily="34" charset="0"/>
              </a:rPr>
              <a:t>Homework WS</a:t>
            </a:r>
            <a:endParaRPr lang="en-US" sz="8000" dirty="0" smtClean="0">
              <a:solidFill>
                <a:srgbClr val="0000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Text Box 2"/>
          <p:cNvSpPr txBox="1">
            <a:spLocks noChangeArrowheads="1"/>
          </p:cNvSpPr>
          <p:nvPr/>
        </p:nvSpPr>
        <p:spPr bwMode="auto">
          <a:xfrm>
            <a:off x="0" y="3733800"/>
            <a:ext cx="9144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>
                <a:solidFill>
                  <a:srgbClr val="0000FF"/>
                </a:solidFill>
                <a:latin typeface="Century Gothic" pitchFamily="34" charset="0"/>
              </a:rPr>
              <a:t>Corresponding Parts of Congruent Triangles are Congruent </a:t>
            </a: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152400" y="381000"/>
            <a:ext cx="86868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63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750E28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CPCTC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2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2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2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2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2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2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2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2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2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2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2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950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15200" cy="533400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en-US" sz="3000" smtClean="0">
                <a:solidFill>
                  <a:srgbClr val="750E28"/>
                </a:solidFill>
                <a:latin typeface="ZapfHumnst BT" pitchFamily="34" charset="0"/>
              </a:rPr>
              <a:t>Complete each congruence statement.</a:t>
            </a:r>
          </a:p>
        </p:txBody>
      </p:sp>
      <p:sp>
        <p:nvSpPr>
          <p:cNvPr id="18467" name="Rectangle 37"/>
          <p:cNvSpPr>
            <a:spLocks noChangeArrowheads="1"/>
          </p:cNvSpPr>
          <p:nvPr/>
        </p:nvSpPr>
        <p:spPr bwMode="auto">
          <a:xfrm>
            <a:off x="1752600" y="1676400"/>
            <a:ext cx="533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400">
                <a:solidFill>
                  <a:schemeClr val="bg1"/>
                </a:solidFill>
                <a:latin typeface="Century Gothic" pitchFamily="34" charset="0"/>
              </a:rPr>
              <a:t>If </a:t>
            </a:r>
            <a:r>
              <a:rPr lang="en-US" sz="4800">
                <a:solidFill>
                  <a:srgbClr val="FFCC00"/>
                </a:solidFill>
                <a:latin typeface="Century Gothic" pitchFamily="34" charset="0"/>
                <a:sym typeface="Symbol" pitchFamily="18" charset="2"/>
              </a:rPr>
              <a:t>ABC  DEF</a:t>
            </a:r>
            <a:r>
              <a:rPr lang="en-US" sz="440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440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then </a:t>
            </a:r>
            <a:r>
              <a:rPr lang="en-US" sz="480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BC  ___</a:t>
            </a:r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4572000" y="2514600"/>
            <a:ext cx="1371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CC00"/>
                </a:solidFill>
                <a:sym typeface="Symbol" pitchFamily="18" charset="2"/>
              </a:rPr>
              <a:t>EF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15200" cy="533400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en-US" sz="3000" smtClean="0">
                <a:solidFill>
                  <a:srgbClr val="750E28"/>
                </a:solidFill>
                <a:latin typeface="ZapfHumnst BT" pitchFamily="34" charset="0"/>
              </a:rPr>
              <a:t>Complete each congruence statement.</a:t>
            </a: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1828800" y="1471613"/>
            <a:ext cx="533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400">
                <a:solidFill>
                  <a:schemeClr val="bg1"/>
                </a:solidFill>
                <a:latin typeface="Century Gothic" pitchFamily="34" charset="0"/>
              </a:rPr>
              <a:t>If </a:t>
            </a:r>
            <a:r>
              <a:rPr lang="en-US" sz="4800">
                <a:solidFill>
                  <a:srgbClr val="FFCC00"/>
                </a:solidFill>
                <a:latin typeface="Century Gothic" pitchFamily="34" charset="0"/>
                <a:sym typeface="Symbol" pitchFamily="18" charset="2"/>
              </a:rPr>
              <a:t>ABC  DEF</a:t>
            </a:r>
            <a:r>
              <a:rPr lang="en-US" sz="440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440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then </a:t>
            </a:r>
            <a:r>
              <a:rPr lang="en-US" sz="480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A  ___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4648200" y="2309813"/>
            <a:ext cx="1371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CC00"/>
                </a:solidFill>
                <a:sym typeface="Symbol" pitchFamily="18" charset="2"/>
              </a:rPr>
              <a:t>D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762000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50E28"/>
                </a:solidFill>
              </a:rPr>
              <a:t>Fill in the blanks</a:t>
            </a:r>
            <a:r>
              <a:rPr lang="en-US" smtClean="0">
                <a:solidFill>
                  <a:srgbClr val="750E28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smtClean="0"/>
              <a:t>If </a:t>
            </a:r>
            <a:r>
              <a:rPr lang="en-US" sz="4800" smtClean="0">
                <a:solidFill>
                  <a:srgbClr val="FFCC00"/>
                </a:solidFill>
                <a:sym typeface="Symbol" pitchFamily="18" charset="2"/>
              </a:rPr>
              <a:t>CAT  DOG</a:t>
            </a:r>
            <a:r>
              <a:rPr lang="en-US" sz="4400" smtClean="0">
                <a:sym typeface="Symbol" pitchFamily="18" charset="2"/>
              </a:rPr>
              <a:t>, </a:t>
            </a:r>
          </a:p>
          <a:p>
            <a:pPr eaLnBrk="1" hangingPunct="1">
              <a:buFontTx/>
              <a:buNone/>
            </a:pPr>
            <a:r>
              <a:rPr lang="en-US" sz="4400" smtClean="0">
                <a:solidFill>
                  <a:schemeClr val="bg1"/>
                </a:solidFill>
                <a:sym typeface="Symbol" pitchFamily="18" charset="2"/>
              </a:rPr>
              <a:t>then AC</a:t>
            </a:r>
            <a:r>
              <a:rPr lang="en-US" sz="4800" smtClean="0">
                <a:solidFill>
                  <a:schemeClr val="bg1"/>
                </a:solidFill>
                <a:sym typeface="Symbol" pitchFamily="18" charset="2"/>
              </a:rPr>
              <a:t>  ___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895600" y="1905000"/>
            <a:ext cx="1371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CC00"/>
                </a:solidFill>
                <a:sym typeface="Symbol" pitchFamily="18" charset="2"/>
              </a:rPr>
              <a:t>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762000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50E28"/>
                </a:solidFill>
              </a:rPr>
              <a:t>Fill in the blanks</a:t>
            </a:r>
            <a:r>
              <a:rPr lang="en-US" smtClean="0">
                <a:solidFill>
                  <a:srgbClr val="750E28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smtClean="0">
                <a:solidFill>
                  <a:srgbClr val="FFCC00"/>
                </a:solidFill>
                <a:sym typeface="Symbol" pitchFamily="18" charset="2"/>
              </a:rPr>
              <a:t>BAT  MON</a:t>
            </a:r>
            <a:endParaRPr lang="en-US" sz="4800" smtClean="0">
              <a:sym typeface="Symbol" pitchFamily="18" charset="2"/>
            </a:endParaRPr>
          </a:p>
        </p:txBody>
      </p:sp>
      <p:sp>
        <p:nvSpPr>
          <p:cNvPr id="22532" name="Rectangle 27"/>
          <p:cNvSpPr>
            <a:spLocks noChangeArrowheads="1"/>
          </p:cNvSpPr>
          <p:nvPr/>
        </p:nvSpPr>
        <p:spPr bwMode="auto">
          <a:xfrm>
            <a:off x="1524000" y="2209800"/>
            <a:ext cx="5181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80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T  ___</a:t>
            </a:r>
          </a:p>
          <a:p>
            <a:pPr marL="342900" indent="-342900">
              <a:spcBef>
                <a:spcPct val="20000"/>
              </a:spcBef>
            </a:pPr>
            <a:r>
              <a:rPr lang="en-US" sz="480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_____  ONM</a:t>
            </a:r>
          </a:p>
          <a:p>
            <a:pPr marL="342900" indent="-342900">
              <a:spcBef>
                <a:spcPct val="20000"/>
              </a:spcBef>
            </a:pPr>
            <a:r>
              <a:rPr lang="en-US" sz="480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_____   MO</a:t>
            </a:r>
          </a:p>
          <a:p>
            <a:pPr marL="342900" indent="-342900">
              <a:spcBef>
                <a:spcPct val="20000"/>
              </a:spcBef>
            </a:pPr>
            <a:r>
              <a:rPr lang="en-US" sz="480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NM  ____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2895600" y="2147888"/>
            <a:ext cx="1143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CC00"/>
                </a:solidFill>
                <a:sym typeface="Symbol" pitchFamily="18" charset="2"/>
              </a:rPr>
              <a:t>N</a:t>
            </a: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1295400" y="3048000"/>
            <a:ext cx="2133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CC00"/>
                </a:solidFill>
                <a:sym typeface="Symbol" pitchFamily="18" charset="2"/>
              </a:rPr>
              <a:t>ATB</a:t>
            </a: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1828800" y="3900488"/>
            <a:ext cx="2133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CC00"/>
                </a:solidFill>
                <a:sym typeface="Symbol" pitchFamily="18" charset="2"/>
              </a:rPr>
              <a:t>BA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3124200" y="4724400"/>
            <a:ext cx="1447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CC00"/>
                </a:solidFill>
                <a:sym typeface="Symbol" pitchFamily="18" charset="2"/>
              </a:rPr>
              <a:t>TB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0" grpId="0"/>
      <p:bldP spid="18461" grpId="0"/>
      <p:bldP spid="18462" grpId="0"/>
      <p:bldP spid="184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762000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50E28"/>
                </a:solidFill>
              </a:rPr>
              <a:t>Fill in the blanks</a:t>
            </a:r>
            <a:r>
              <a:rPr lang="en-US" smtClean="0">
                <a:solidFill>
                  <a:srgbClr val="750E28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28600" y="1371600"/>
            <a:ext cx="5181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80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BCA   ____</a:t>
            </a:r>
          </a:p>
          <a:p>
            <a:pPr marL="342900" indent="-342900">
              <a:spcBef>
                <a:spcPct val="20000"/>
              </a:spcBef>
            </a:pPr>
            <a:r>
              <a:rPr lang="en-US" sz="480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____   GFE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276600" y="1371600"/>
            <a:ext cx="1752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CC00"/>
                </a:solidFill>
                <a:sym typeface="Symbol" pitchFamily="18" charset="2"/>
              </a:rPr>
              <a:t>EGF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762000" y="2224088"/>
            <a:ext cx="2133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CC00"/>
                </a:solidFill>
                <a:sym typeface="Symbol" pitchFamily="18" charset="2"/>
              </a:rPr>
              <a:t>CAB</a:t>
            </a:r>
          </a:p>
        </p:txBody>
      </p:sp>
      <p:pic>
        <p:nvPicPr>
          <p:cNvPr id="23558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" b="1422"/>
          <a:stretch>
            <a:fillRect/>
          </a:stretch>
        </p:blipFill>
        <p:spPr bwMode="auto">
          <a:xfrm>
            <a:off x="4724400" y="1524000"/>
            <a:ext cx="417195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Question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395</Words>
  <Application>Microsoft Office PowerPoint</Application>
  <PresentationFormat>On-screen Show (4:3)</PresentationFormat>
  <Paragraphs>116</Paragraphs>
  <Slides>31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Berlin Sans FB Demi</vt:lpstr>
      <vt:lpstr>Calibri</vt:lpstr>
      <vt:lpstr>Century Gothic</vt:lpstr>
      <vt:lpstr>Gill Sans Ultra Bold</vt:lpstr>
      <vt:lpstr>Impact</vt:lpstr>
      <vt:lpstr>Symbol</vt:lpstr>
      <vt:lpstr>ZapfHumnst BT</vt:lpstr>
      <vt:lpstr>Default Design</vt:lpstr>
      <vt:lpstr>iRespondGraphMaster</vt:lpstr>
      <vt:lpstr>iRespondQuestionMaster</vt:lpstr>
      <vt:lpstr>Equation</vt:lpstr>
      <vt:lpstr>PowerPoint Presentation</vt:lpstr>
      <vt:lpstr>PowerPoint Presentation</vt:lpstr>
      <vt:lpstr>PowerPoint Presentation</vt:lpstr>
      <vt:lpstr>PowerPoint Presentation</vt:lpstr>
      <vt:lpstr>Complete each congruence statement.</vt:lpstr>
      <vt:lpstr>Complete each congruence statement.</vt:lpstr>
      <vt:lpstr>Fill in the blanks </vt:lpstr>
      <vt:lpstr>Fill in the blanks </vt:lpstr>
      <vt:lpstr>Fill in the blanks </vt:lpstr>
      <vt:lpstr>Complete the congruence statement. </vt:lpstr>
      <vt:lpstr>Complete the congruence statement. </vt:lpstr>
      <vt:lpstr>There are 5 ways to prove triangles congruent.</vt:lpstr>
      <vt:lpstr>PowerPoint Presentation</vt:lpstr>
      <vt:lpstr>PowerPoint Presentation</vt:lpstr>
      <vt:lpstr>PowerPoint Presentation</vt:lpstr>
      <vt:lpstr>PowerPoint Presentation</vt:lpstr>
      <vt:lpstr>There is one more way to prove triangles congruent, but it’s only for RIGHT TRIANGLES…Hypotenuse Leg</vt:lpstr>
      <vt:lpstr>PowerPoint Presentation</vt:lpstr>
      <vt:lpstr>3 markings you can add if they aren’t marked already</vt:lpstr>
      <vt:lpstr>PowerPoint Presentation</vt:lpstr>
      <vt:lpstr>Practice </vt:lpstr>
      <vt:lpstr>Practice </vt:lpstr>
      <vt:lpstr>Practice </vt:lpstr>
      <vt:lpstr>Practice </vt:lpstr>
      <vt:lpstr>Practice </vt:lpstr>
      <vt:lpstr>Practice </vt:lpstr>
      <vt:lpstr>Practice </vt:lpstr>
      <vt:lpstr>Practice </vt:lpstr>
      <vt:lpstr>Practice </vt:lpstr>
      <vt:lpstr>PowerPoint Presentation</vt:lpstr>
      <vt:lpstr>Homework WS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</dc:title>
  <dc:creator>Emily Freeman</dc:creator>
  <cp:lastModifiedBy>Allison Chapman</cp:lastModifiedBy>
  <cp:revision>30</cp:revision>
  <dcterms:created xsi:type="dcterms:W3CDTF">2009-11-11T20:01:09Z</dcterms:created>
  <dcterms:modified xsi:type="dcterms:W3CDTF">2016-08-19T00:50:23Z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