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3.xml" ContentType="application/vnd.openxmlformats-officedocument.theme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4.xml" ContentType="application/vnd.openxmlformats-officedocument.theme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0" r:id="rId1"/>
    <p:sldMasterId id="2147483853" r:id="rId2"/>
    <p:sldMasterId id="2147484250" r:id="rId3"/>
    <p:sldMasterId id="2147484347" r:id="rId4"/>
    <p:sldMasterId id="2147484527" r:id="rId5"/>
  </p:sldMasterIdLst>
  <p:notesMasterIdLst>
    <p:notesMasterId r:id="rId29"/>
  </p:notesMasterIdLst>
  <p:handoutMasterIdLst>
    <p:handoutMasterId r:id="rId30"/>
  </p:handoutMasterIdLst>
  <p:sldIdLst>
    <p:sldId id="388" r:id="rId6"/>
    <p:sldId id="458" r:id="rId7"/>
    <p:sldId id="460" r:id="rId8"/>
    <p:sldId id="459" r:id="rId9"/>
    <p:sldId id="461" r:id="rId10"/>
    <p:sldId id="433" r:id="rId11"/>
    <p:sldId id="434" r:id="rId12"/>
    <p:sldId id="455" r:id="rId13"/>
    <p:sldId id="435" r:id="rId14"/>
    <p:sldId id="436" r:id="rId15"/>
    <p:sldId id="437" r:id="rId16"/>
    <p:sldId id="438" r:id="rId17"/>
    <p:sldId id="456" r:id="rId18"/>
    <p:sldId id="457" r:id="rId19"/>
    <p:sldId id="440" r:id="rId20"/>
    <p:sldId id="441" r:id="rId21"/>
    <p:sldId id="442" r:id="rId22"/>
    <p:sldId id="446" r:id="rId23"/>
    <p:sldId id="447" r:id="rId24"/>
    <p:sldId id="448" r:id="rId25"/>
    <p:sldId id="451" r:id="rId26"/>
    <p:sldId id="444" r:id="rId27"/>
    <p:sldId id="449" r:id="rId28"/>
  </p:sldIdLst>
  <p:sldSz cx="9144000" cy="6858000" type="screen4x3"/>
  <p:notesSz cx="6858000" cy="919956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A50021"/>
    <a:srgbClr val="0000FF"/>
    <a:srgbClr val="FFFF66"/>
    <a:srgbClr val="FF0066"/>
    <a:srgbClr val="FF0000"/>
    <a:srgbClr val="FFCC00"/>
    <a:srgbClr val="FFFF00"/>
    <a:srgbClr val="990000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08" autoAdjust="0"/>
    <p:restoredTop sz="94737" autoAdjust="0"/>
  </p:normalViewPr>
  <p:slideViewPr>
    <p:cSldViewPr>
      <p:cViewPr varScale="1">
        <p:scale>
          <a:sx n="73" d="100"/>
          <a:sy n="73" d="100"/>
        </p:scale>
        <p:origin x="127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96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34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4" Type="http://schemas.openxmlformats.org/officeDocument/2006/relationships/image" Target="../media/image2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7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71800" cy="45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46" tIns="45873" rIns="91746" bIns="45873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574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1"/>
            <a:ext cx="2971800" cy="45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46" tIns="45873" rIns="91746" bIns="45873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574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37988"/>
            <a:ext cx="2971800" cy="45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46" tIns="45873" rIns="91746" bIns="45873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574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737988"/>
            <a:ext cx="2971800" cy="45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46" tIns="45873" rIns="91746" bIns="4587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F1110F6C-D347-461B-8915-CD6EA7AF7F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7737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71800" cy="45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46" tIns="45873" rIns="91746" bIns="45873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1"/>
            <a:ext cx="2971800" cy="45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46" tIns="45873" rIns="91746" bIns="45873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0300" y="690563"/>
            <a:ext cx="4597400" cy="34496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7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69793"/>
            <a:ext cx="5486400" cy="4139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46" tIns="45873" rIns="91746" bIns="4587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57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37988"/>
            <a:ext cx="2971800" cy="45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46" tIns="45873" rIns="91746" bIns="45873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7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737988"/>
            <a:ext cx="2971800" cy="45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46" tIns="45873" rIns="91746" bIns="4587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181C84EA-759E-424C-9975-B7E25E6A09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9464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215F91-DEE3-4A16-934B-943E570F1D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871308"/>
      </p:ext>
    </p:extLst>
  </p:cSld>
  <p:clrMapOvr>
    <a:masterClrMapping/>
  </p:clrMapOvr>
  <p:transition spd="med"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428036-229F-4471-BE57-33115CA9CF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861157"/>
      </p:ext>
    </p:extLst>
  </p:cSld>
  <p:clrMapOvr>
    <a:masterClrMapping/>
  </p:clrMapOvr>
  <p:transition spd="med"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FE5458-53BB-4FCE-8A49-EBD6FDFB6F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637064"/>
      </p:ext>
    </p:extLst>
  </p:cSld>
  <p:clrMapOvr>
    <a:masterClrMapping/>
  </p:clrMapOvr>
  <p:transition spd="med"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AA85BD-C7CC-491C-AA6E-27BCC0F24A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074063"/>
      </p:ext>
    </p:extLst>
  </p:cSld>
  <p:clrMapOvr>
    <a:masterClrMapping/>
  </p:clrMapOvr>
  <p:transition spd="med">
    <p:rand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5836FF-40D7-4E19-9B97-DE2EAFADEB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215600"/>
      </p:ext>
    </p:extLst>
  </p:cSld>
  <p:clrMapOvr>
    <a:masterClrMapping/>
  </p:clrMapOvr>
  <p:transition spd="med">
    <p:random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F9CA70-0EC3-482C-ACE9-323645E0AC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475637"/>
      </p:ext>
    </p:extLst>
  </p:cSld>
  <p:clrMapOvr>
    <a:masterClrMapping/>
  </p:clrMapOvr>
  <p:transition spd="med">
    <p:random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86D296-DE8C-4BDA-9A3E-AF0F0CEA95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039807"/>
      </p:ext>
    </p:extLst>
  </p:cSld>
  <p:clrMapOvr>
    <a:masterClrMapping/>
  </p:clrMapOvr>
  <p:transition spd="med">
    <p:random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5372A4-346D-4731-885F-BF68FA8CFE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334394"/>
      </p:ext>
    </p:extLst>
  </p:cSld>
  <p:clrMapOvr>
    <a:masterClrMapping/>
  </p:clrMapOvr>
  <p:transition spd="med">
    <p:random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88844A-9DBA-4D57-AFBB-505BF5E4A4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895665"/>
      </p:ext>
    </p:extLst>
  </p:cSld>
  <p:clrMapOvr>
    <a:masterClrMapping/>
  </p:clrMapOvr>
  <p:transition spd="med">
    <p:random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7B70E8-D5AA-4AF7-B5C6-43E64B09D1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981097"/>
      </p:ext>
    </p:extLst>
  </p:cSld>
  <p:clrMapOvr>
    <a:masterClrMapping/>
  </p:clrMapOvr>
  <p:transition spd="med">
    <p:random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651A4B-BEE6-4244-B576-DFC4479263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377335"/>
      </p:ext>
    </p:extLst>
  </p:cSld>
  <p:clrMapOvr>
    <a:masterClrMapping/>
  </p:clrMapOvr>
  <p:transition spd="med"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1D75D6-ECAE-4EF3-B38F-AB01001C1E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685659"/>
      </p:ext>
    </p:extLst>
  </p:cSld>
  <p:clrMapOvr>
    <a:masterClrMapping/>
  </p:clrMapOvr>
  <p:transition spd="med">
    <p:random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13F61-F6FC-4B8D-A034-6D69C26960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570351"/>
      </p:ext>
    </p:extLst>
  </p:cSld>
  <p:clrMapOvr>
    <a:masterClrMapping/>
  </p:clrMapOvr>
  <p:transition spd="med">
    <p:random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42E901-DE5F-48BF-AEAD-C3F26D8A18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142769"/>
      </p:ext>
    </p:extLst>
  </p:cSld>
  <p:clrMapOvr>
    <a:masterClrMapping/>
  </p:clrMapOvr>
  <p:transition spd="med">
    <p:random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FC17C6-5667-4334-87A6-16E9AF1E7A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790228"/>
      </p:ext>
    </p:extLst>
  </p:cSld>
  <p:clrMapOvr>
    <a:masterClrMapping/>
  </p:clrMapOvr>
  <p:transition spd="med">
    <p:random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9CEC27-2ECF-4ADF-9532-5234763613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80410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AAA30-E519-4262-99B8-74AD9C4F23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58425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5CB46B-DED1-49A6-BD4A-FF50C36DA4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56027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3A9341-7A86-4C2A-9E5F-0B04FFCC40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08031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8911A0-5A98-48F9-BEF8-6F0F16915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32574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147C81-DEC9-4082-B98D-FC3E9C34C6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98991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25B98E-7182-4F24-AE82-8EC77C7797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08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6005B1-E9B4-42C8-8828-C7A981C5D9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404770"/>
      </p:ext>
    </p:extLst>
  </p:cSld>
  <p:clrMapOvr>
    <a:masterClrMapping/>
  </p:clrMapOvr>
  <p:transition spd="med">
    <p:random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716662-0B9E-4C25-A78B-A032046143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35569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973B43-E0C1-4050-BC9D-E4A2FA49F1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81994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E55CDE-7BF4-4850-822B-38FB79E4E0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62863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87081"/>
      </p:ext>
    </p:extLst>
  </p:cSld>
  <p:clrMapOvr>
    <a:masterClrMapping/>
  </p:clrMapOvr>
  <p:transition spd="slow">
    <p:cover dir="r"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342311"/>
      </p:ext>
    </p:extLst>
  </p:cSld>
  <p:clrMapOvr>
    <a:masterClrMapping/>
  </p:clrMapOvr>
  <p:transition spd="slow">
    <p:cover dir="r"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61700342"/>
      </p:ext>
    </p:extLst>
  </p:cSld>
  <p:clrMapOvr>
    <a:masterClrMapping/>
  </p:clrMapOvr>
  <p:transition spd="slow">
    <p:cover dir="r"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375857"/>
      </p:ext>
    </p:extLst>
  </p:cSld>
  <p:clrMapOvr>
    <a:masterClrMapping/>
  </p:clrMapOvr>
  <p:transition spd="slow">
    <p:cover dir="r"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081519"/>
      </p:ext>
    </p:extLst>
  </p:cSld>
  <p:clrMapOvr>
    <a:masterClrMapping/>
  </p:clrMapOvr>
  <p:transition spd="slow">
    <p:cover dir="r"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767743"/>
      </p:ext>
    </p:extLst>
  </p:cSld>
  <p:clrMapOvr>
    <a:masterClrMapping/>
  </p:clrMapOvr>
  <p:transition spd="slow">
    <p:cover dir="r"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65550105"/>
      </p:ext>
    </p:extLst>
  </p:cSld>
  <p:clrMapOvr>
    <a:masterClrMapping/>
  </p:clrMapOvr>
  <p:transition spd="slow">
    <p:cover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31A9FC-72A3-41EE-9B1E-2A7058A86D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61857"/>
      </p:ext>
    </p:extLst>
  </p:cSld>
  <p:clrMapOvr>
    <a:masterClrMapping/>
  </p:clrMapOvr>
  <p:transition spd="med">
    <p:random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16767883"/>
      </p:ext>
    </p:extLst>
  </p:cSld>
  <p:clrMapOvr>
    <a:masterClrMapping/>
  </p:clrMapOvr>
  <p:transition spd="slow">
    <p:cover dir="r"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08766950"/>
      </p:ext>
    </p:extLst>
  </p:cSld>
  <p:clrMapOvr>
    <a:masterClrMapping/>
  </p:clrMapOvr>
  <p:transition spd="slow">
    <p:cover dir="r"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174410"/>
      </p:ext>
    </p:extLst>
  </p:cSld>
  <p:clrMapOvr>
    <a:masterClrMapping/>
  </p:clrMapOvr>
  <p:transition spd="slow">
    <p:cover dir="r"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661378"/>
      </p:ext>
    </p:extLst>
  </p:cSld>
  <p:clrMapOvr>
    <a:masterClrMapping/>
  </p:clrMapOvr>
  <p:transition spd="slow">
    <p:cover dir="r"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1D75D6-ECAE-4EF3-B38F-AB01001C1E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685659"/>
      </p:ext>
    </p:extLst>
  </p:cSld>
  <p:clrMapOvr>
    <a:masterClrMapping/>
  </p:clrMapOvr>
  <p:transition spd="med">
    <p:random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6005B1-E9B4-42C8-8828-C7A981C5D9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404770"/>
      </p:ext>
    </p:extLst>
  </p:cSld>
  <p:clrMapOvr>
    <a:masterClrMapping/>
  </p:clrMapOvr>
  <p:transition spd="med">
    <p:random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31A9FC-72A3-41EE-9B1E-2A7058A86D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61857"/>
      </p:ext>
    </p:extLst>
  </p:cSld>
  <p:clrMapOvr>
    <a:masterClrMapping/>
  </p:clrMapOvr>
  <p:transition spd="med">
    <p:random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65756C-9A9D-40EF-9587-8841F7F6A1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543205"/>
      </p:ext>
    </p:extLst>
  </p:cSld>
  <p:clrMapOvr>
    <a:masterClrMapping/>
  </p:clrMapOvr>
  <p:transition spd="med">
    <p:random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024CA2-A075-4C88-8894-77F18C1704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233702"/>
      </p:ext>
    </p:extLst>
  </p:cSld>
  <p:clrMapOvr>
    <a:masterClrMapping/>
  </p:clrMapOvr>
  <p:transition spd="med">
    <p:random/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D60DD9-4A33-45BF-9CD0-366C388AA2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203539"/>
      </p:ext>
    </p:extLst>
  </p:cSld>
  <p:clrMapOvr>
    <a:masterClrMapping/>
  </p:clrMapOvr>
  <p:transition spd="med"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65756C-9A9D-40EF-9587-8841F7F6A1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543205"/>
      </p:ext>
    </p:extLst>
  </p:cSld>
  <p:clrMapOvr>
    <a:masterClrMapping/>
  </p:clrMapOvr>
  <p:transition spd="med">
    <p:random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44F78E-0E6B-4AFE-AE27-31AD48F645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699296"/>
      </p:ext>
    </p:extLst>
  </p:cSld>
  <p:clrMapOvr>
    <a:masterClrMapping/>
  </p:clrMapOvr>
  <p:transition spd="med">
    <p:random/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F75CFA-6CDD-4FC8-90D5-5B60394349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29292"/>
      </p:ext>
    </p:extLst>
  </p:cSld>
  <p:clrMapOvr>
    <a:masterClrMapping/>
  </p:clrMapOvr>
  <p:transition spd="med">
    <p:random/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428036-229F-4471-BE57-33115CA9CF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861157"/>
      </p:ext>
    </p:extLst>
  </p:cSld>
  <p:clrMapOvr>
    <a:masterClrMapping/>
  </p:clrMapOvr>
  <p:transition spd="med">
    <p:random/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FE5458-53BB-4FCE-8A49-EBD6FDFB6F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637064"/>
      </p:ext>
    </p:extLst>
  </p:cSld>
  <p:clrMapOvr>
    <a:masterClrMapping/>
  </p:clrMapOvr>
  <p:transition spd="med"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024CA2-A075-4C88-8894-77F18C1704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233702"/>
      </p:ext>
    </p:extLst>
  </p:cSld>
  <p:clrMapOvr>
    <a:masterClrMapping/>
  </p:clrMapOvr>
  <p:transition spd="med"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D60DD9-4A33-45BF-9CD0-366C388AA2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203539"/>
      </p:ext>
    </p:extLst>
  </p:cSld>
  <p:clrMapOvr>
    <a:masterClrMapping/>
  </p:clrMapOvr>
  <p:transition spd="med"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44F78E-0E6B-4AFE-AE27-31AD48F645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699296"/>
      </p:ext>
    </p:extLst>
  </p:cSld>
  <p:clrMapOvr>
    <a:masterClrMapping/>
  </p:clrMapOvr>
  <p:transition spd="med"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F75CFA-6CDD-4FC8-90D5-5B60394349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29292"/>
      </p:ext>
    </p:extLst>
  </p:cSld>
  <p:clrMapOvr>
    <a:masterClrMapping/>
  </p:clrMapOvr>
  <p:transition spd="med"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0.xml"/><Relationship Id="rId3" Type="http://schemas.openxmlformats.org/officeDocument/2006/relationships/slideLayout" Target="../slideLayouts/slideLayout35.xml"/><Relationship Id="rId7" Type="http://schemas.openxmlformats.org/officeDocument/2006/relationships/slideLayout" Target="../slideLayouts/slideLayout39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4.xml"/><Relationship Id="rId1" Type="http://schemas.openxmlformats.org/officeDocument/2006/relationships/slideLayout" Target="../slideLayouts/slideLayout33.xml"/><Relationship Id="rId6" Type="http://schemas.openxmlformats.org/officeDocument/2006/relationships/slideLayout" Target="../slideLayouts/slideLayout38.xml"/><Relationship Id="rId11" Type="http://schemas.openxmlformats.org/officeDocument/2006/relationships/slideLayout" Target="../slideLayouts/slideLayout43.xml"/><Relationship Id="rId5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42.xml"/><Relationship Id="rId4" Type="http://schemas.openxmlformats.org/officeDocument/2006/relationships/slideLayout" Target="../slideLayouts/slideLayout36.xml"/><Relationship Id="rId9" Type="http://schemas.openxmlformats.org/officeDocument/2006/relationships/slideLayout" Target="../slideLayouts/slideLayout41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1.xml"/><Relationship Id="rId3" Type="http://schemas.openxmlformats.org/officeDocument/2006/relationships/slideLayout" Target="../slideLayouts/slideLayout46.xml"/><Relationship Id="rId7" Type="http://schemas.openxmlformats.org/officeDocument/2006/relationships/slideLayout" Target="../slideLayouts/slideLayout50.xml"/><Relationship Id="rId2" Type="http://schemas.openxmlformats.org/officeDocument/2006/relationships/slideLayout" Target="../slideLayouts/slideLayout45.xml"/><Relationship Id="rId1" Type="http://schemas.openxmlformats.org/officeDocument/2006/relationships/slideLayout" Target="../slideLayouts/slideLayout44.xml"/><Relationship Id="rId6" Type="http://schemas.openxmlformats.org/officeDocument/2006/relationships/slideLayout" Target="../slideLayouts/slideLayout49.xml"/><Relationship Id="rId11" Type="http://schemas.openxmlformats.org/officeDocument/2006/relationships/theme" Target="../theme/theme5.xml"/><Relationship Id="rId5" Type="http://schemas.openxmlformats.org/officeDocument/2006/relationships/slideLayout" Target="../slideLayouts/slideLayout48.xml"/><Relationship Id="rId10" Type="http://schemas.openxmlformats.org/officeDocument/2006/relationships/slideLayout" Target="../slideLayouts/slideLayout53.xml"/><Relationship Id="rId4" Type="http://schemas.openxmlformats.org/officeDocument/2006/relationships/slideLayout" Target="../slideLayouts/slideLayout47.xml"/><Relationship Id="rId9" Type="http://schemas.openxmlformats.org/officeDocument/2006/relationships/slideLayout" Target="../slideLayouts/slideLayout5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828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828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828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fld id="{2E879C53-D893-4E8A-A2CD-48A53FB625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63" r:id="rId1"/>
    <p:sldLayoutId id="2147484464" r:id="rId2"/>
    <p:sldLayoutId id="2147484465" r:id="rId3"/>
    <p:sldLayoutId id="2147484466" r:id="rId4"/>
    <p:sldLayoutId id="2147484467" r:id="rId5"/>
    <p:sldLayoutId id="2147484468" r:id="rId6"/>
    <p:sldLayoutId id="2147484469" r:id="rId7"/>
    <p:sldLayoutId id="2147484470" r:id="rId8"/>
    <p:sldLayoutId id="2147484471" r:id="rId9"/>
    <p:sldLayoutId id="2147484472" r:id="rId10"/>
    <p:sldLayoutId id="2147484473" r:id="rId11"/>
  </p:sldLayoutIdLst>
  <p:transition spd="med">
    <p:random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828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1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828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1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828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1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fld id="{0DC7D1C4-ADE0-4E0F-AB0C-A3F70D53DF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74" r:id="rId1"/>
    <p:sldLayoutId id="2147484475" r:id="rId2"/>
    <p:sldLayoutId id="2147484476" r:id="rId3"/>
    <p:sldLayoutId id="2147484477" r:id="rId4"/>
    <p:sldLayoutId id="2147484478" r:id="rId5"/>
    <p:sldLayoutId id="2147484479" r:id="rId6"/>
    <p:sldLayoutId id="2147484480" r:id="rId7"/>
    <p:sldLayoutId id="2147484481" r:id="rId8"/>
    <p:sldLayoutId id="2147484482" r:id="rId9"/>
    <p:sldLayoutId id="2147484483" r:id="rId10"/>
    <p:sldLayoutId id="2147484484" r:id="rId11"/>
  </p:sldLayoutIdLst>
  <p:transition spd="med">
    <p:random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entury Gothic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entury Gothic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entury Gothic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entury Gothic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entury Gothic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entury Gothic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entury Gothic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Century Gothic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8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GraphShape" hidden="1"/>
          <p:cNvSpPr>
            <a:spLocks noChangeArrowheads="1"/>
          </p:cNvSpPr>
          <p:nvPr userDrawn="1"/>
        </p:nvSpPr>
        <p:spPr bwMode="auto">
          <a:xfrm>
            <a:off x="127000" y="254000"/>
            <a:ext cx="1270000" cy="12700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/>
              <a:t>iRespond Graph</a:t>
            </a:r>
          </a:p>
        </p:txBody>
      </p:sp>
      <p:grpSp>
        <p:nvGrpSpPr>
          <p:cNvPr id="4099" name="CorrectBarGroup"/>
          <p:cNvGrpSpPr>
            <a:grpSpLocks/>
          </p:cNvGrpSpPr>
          <p:nvPr userDrawn="1"/>
        </p:nvGrpSpPr>
        <p:grpSpPr bwMode="auto"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4128" name="CorrectBar0"/>
            <p:cNvSpPr>
              <a:spLocks noChangeArrowheads="1"/>
            </p:cNvSpPr>
            <p:nvPr userDrawn="1"/>
          </p:nvSpPr>
          <p:spPr bwMode="auto"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9" name="CorrectBar1"/>
            <p:cNvSpPr>
              <a:spLocks noChangeArrowheads="1"/>
            </p:cNvSpPr>
            <p:nvPr userDrawn="1"/>
          </p:nvSpPr>
          <p:spPr bwMode="auto"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100" name="PercentLabelGroup"/>
          <p:cNvGrpSpPr>
            <a:grpSpLocks/>
          </p:cNvGrpSpPr>
          <p:nvPr userDrawn="1"/>
        </p:nvGrpSpPr>
        <p:grpSpPr bwMode="auto"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4123" name="PercentLabel0"/>
            <p:cNvSpPr>
              <a:spLocks noChangeArrowheads="1"/>
            </p:cNvSpPr>
            <p:nvPr userDrawn="1"/>
          </p:nvSpPr>
          <p:spPr bwMode="auto"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  <p:sp>
          <p:nvSpPr>
            <p:cNvPr id="4124" name="PercentLabel1"/>
            <p:cNvSpPr>
              <a:spLocks noChangeArrowheads="1"/>
            </p:cNvSpPr>
            <p:nvPr userDrawn="1"/>
          </p:nvSpPr>
          <p:spPr bwMode="auto"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33%</a:t>
              </a:r>
            </a:p>
          </p:txBody>
        </p:sp>
        <p:sp>
          <p:nvSpPr>
            <p:cNvPr id="4125" name="PercentLabel2"/>
            <p:cNvSpPr>
              <a:spLocks noChangeArrowheads="1"/>
            </p:cNvSpPr>
            <p:nvPr userDrawn="1"/>
          </p:nvSpPr>
          <p:spPr bwMode="auto"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4126" name="PercentLabel3"/>
            <p:cNvSpPr>
              <a:spLocks noChangeArrowheads="1"/>
            </p:cNvSpPr>
            <p:nvPr userDrawn="1"/>
          </p:nvSpPr>
          <p:spPr bwMode="auto"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4127" name="PercentLabel4"/>
            <p:cNvSpPr>
              <a:spLocks noChangeArrowheads="1"/>
            </p:cNvSpPr>
            <p:nvPr userDrawn="1"/>
          </p:nvSpPr>
          <p:spPr bwMode="auto"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</p:grpSp>
      <p:grpSp>
        <p:nvGrpSpPr>
          <p:cNvPr id="4101" name="IncorrectBarGroup"/>
          <p:cNvGrpSpPr>
            <a:grpSpLocks/>
          </p:cNvGrpSpPr>
          <p:nvPr userDrawn="1"/>
        </p:nvGrpSpPr>
        <p:grpSpPr bwMode="auto"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4120" name="IncorrectBar2"/>
            <p:cNvSpPr>
              <a:spLocks noChangeArrowheads="1"/>
            </p:cNvSpPr>
            <p:nvPr userDrawn="1"/>
          </p:nvSpPr>
          <p:spPr bwMode="auto"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1" name="IncorrectBar3"/>
            <p:cNvSpPr>
              <a:spLocks noChangeArrowheads="1"/>
            </p:cNvSpPr>
            <p:nvPr userDrawn="1"/>
          </p:nvSpPr>
          <p:spPr bwMode="auto"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2" name="IncorrectBar4"/>
            <p:cNvSpPr>
              <a:spLocks noChangeArrowheads="1"/>
            </p:cNvSpPr>
            <p:nvPr userDrawn="1"/>
          </p:nvSpPr>
          <p:spPr bwMode="auto"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102" name="XLabelGroup"/>
          <p:cNvGrpSpPr>
            <a:grpSpLocks/>
          </p:cNvGrpSpPr>
          <p:nvPr userDrawn="1"/>
        </p:nvGrpSpPr>
        <p:grpSpPr bwMode="auto"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4115" name="XValueLabel0"/>
            <p:cNvSpPr>
              <a:spLocks noChangeArrowheads="1"/>
            </p:cNvSpPr>
            <p:nvPr userDrawn="1"/>
          </p:nvSpPr>
          <p:spPr bwMode="auto"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A*</a:t>
              </a:r>
            </a:p>
          </p:txBody>
        </p:sp>
        <p:sp>
          <p:nvSpPr>
            <p:cNvPr id="4116" name="XValueLabel1"/>
            <p:cNvSpPr>
              <a:spLocks noChangeArrowheads="1"/>
            </p:cNvSpPr>
            <p:nvPr userDrawn="1"/>
          </p:nvSpPr>
          <p:spPr bwMode="auto"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B*</a:t>
              </a:r>
            </a:p>
          </p:txBody>
        </p:sp>
        <p:sp>
          <p:nvSpPr>
            <p:cNvPr id="4117" name="XValueLabel2"/>
            <p:cNvSpPr>
              <a:spLocks noChangeArrowheads="1"/>
            </p:cNvSpPr>
            <p:nvPr userDrawn="1"/>
          </p:nvSpPr>
          <p:spPr bwMode="auto"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C</a:t>
              </a:r>
            </a:p>
          </p:txBody>
        </p:sp>
        <p:sp>
          <p:nvSpPr>
            <p:cNvPr id="4118" name="XValueLabel3"/>
            <p:cNvSpPr>
              <a:spLocks noChangeArrowheads="1"/>
            </p:cNvSpPr>
            <p:nvPr userDrawn="1"/>
          </p:nvSpPr>
          <p:spPr bwMode="auto"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D</a:t>
              </a:r>
            </a:p>
          </p:txBody>
        </p:sp>
        <p:sp>
          <p:nvSpPr>
            <p:cNvPr id="4119" name="XValueLabel4"/>
            <p:cNvSpPr>
              <a:spLocks noChangeArrowheads="1"/>
            </p:cNvSpPr>
            <p:nvPr userDrawn="1"/>
          </p:nvSpPr>
          <p:spPr bwMode="auto"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E</a:t>
              </a:r>
            </a:p>
          </p:txBody>
        </p:sp>
      </p:grpSp>
      <p:grpSp>
        <p:nvGrpSpPr>
          <p:cNvPr id="4103" name="AxisLineGroup"/>
          <p:cNvGrpSpPr>
            <a:grpSpLocks/>
          </p:cNvGrpSpPr>
          <p:nvPr userDrawn="1"/>
        </p:nvGrpSpPr>
        <p:grpSpPr bwMode="auto"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4109" name="XAxisLine"/>
            <p:cNvCxnSpPr>
              <a:cxnSpLocks noChangeShapeType="1"/>
            </p:cNvCxnSpPr>
            <p:nvPr userDrawn="1"/>
          </p:nvCxnSpPr>
          <p:spPr bwMode="auto">
            <a:xfrm>
              <a:off x="889000" y="5715000"/>
              <a:ext cx="8001000" cy="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10" name="YAxisLine"/>
            <p:cNvCxnSpPr>
              <a:cxnSpLocks noChangeShapeType="1"/>
            </p:cNvCxnSpPr>
            <p:nvPr userDrawn="1"/>
          </p:nvCxnSpPr>
          <p:spPr bwMode="auto">
            <a:xfrm>
              <a:off x="1016000" y="1587500"/>
              <a:ext cx="0" cy="412750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11" name="YAxisTick0"/>
            <p:cNvCxnSpPr>
              <a:cxnSpLocks noChangeShapeType="1"/>
            </p:cNvCxnSpPr>
            <p:nvPr userDrawn="1"/>
          </p:nvCxnSpPr>
          <p:spPr bwMode="auto">
            <a:xfrm>
              <a:off x="889000" y="5715000"/>
              <a:ext cx="254000" cy="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12" name="YAxisTick1"/>
            <p:cNvCxnSpPr>
              <a:cxnSpLocks noChangeShapeType="1"/>
            </p:cNvCxnSpPr>
            <p:nvPr userDrawn="1"/>
          </p:nvCxnSpPr>
          <p:spPr bwMode="auto">
            <a:xfrm>
              <a:off x="889000" y="4445000"/>
              <a:ext cx="254000" cy="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13" name="YAxisTick2"/>
            <p:cNvCxnSpPr>
              <a:cxnSpLocks noChangeShapeType="1"/>
            </p:cNvCxnSpPr>
            <p:nvPr userDrawn="1"/>
          </p:nvCxnSpPr>
          <p:spPr bwMode="auto">
            <a:xfrm>
              <a:off x="889000" y="3175000"/>
              <a:ext cx="254000" cy="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14" name="YAxisTick3"/>
            <p:cNvCxnSpPr>
              <a:cxnSpLocks noChangeShapeType="1"/>
            </p:cNvCxnSpPr>
            <p:nvPr userDrawn="1"/>
          </p:nvCxnSpPr>
          <p:spPr bwMode="auto">
            <a:xfrm>
              <a:off x="889000" y="1905000"/>
              <a:ext cx="254000" cy="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104" name="YLabelGroup"/>
          <p:cNvGrpSpPr>
            <a:grpSpLocks/>
          </p:cNvGrpSpPr>
          <p:nvPr userDrawn="1"/>
        </p:nvGrpSpPr>
        <p:grpSpPr bwMode="auto"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4105" name="YValueLabel0"/>
            <p:cNvSpPr>
              <a:spLocks noChangeArrowheads="1"/>
            </p:cNvSpPr>
            <p:nvPr userDrawn="1"/>
          </p:nvSpPr>
          <p:spPr bwMode="auto"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4106" name="YValueLabel1"/>
            <p:cNvSpPr>
              <a:spLocks noChangeArrowheads="1"/>
            </p:cNvSpPr>
            <p:nvPr userDrawn="1"/>
          </p:nvSpPr>
          <p:spPr bwMode="auto"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4107" name="YValueLabel2"/>
            <p:cNvSpPr>
              <a:spLocks noChangeArrowheads="1"/>
            </p:cNvSpPr>
            <p:nvPr userDrawn="1"/>
          </p:nvSpPr>
          <p:spPr bwMode="auto"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4108" name="YValueLabel3"/>
            <p:cNvSpPr>
              <a:spLocks noChangeArrowheads="1"/>
            </p:cNvSpPr>
            <p:nvPr userDrawn="1"/>
          </p:nvSpPr>
          <p:spPr bwMode="auto"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3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17" r:id="rId1"/>
    <p:sldLayoutId id="2147484518" r:id="rId2"/>
    <p:sldLayoutId id="2147484519" r:id="rId3"/>
    <p:sldLayoutId id="2147484520" r:id="rId4"/>
    <p:sldLayoutId id="2147484521" r:id="rId5"/>
    <p:sldLayoutId id="2147484522" r:id="rId6"/>
    <p:sldLayoutId id="2147484523" r:id="rId7"/>
    <p:sldLayoutId id="2147484524" r:id="rId8"/>
    <p:sldLayoutId id="2147484525" r:id="rId9"/>
    <p:sldLayoutId id="2147484526" r:id="rId10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96" r:id="rId1"/>
    <p:sldLayoutId id="2147484497" r:id="rId2"/>
    <p:sldLayoutId id="2147484498" r:id="rId3"/>
    <p:sldLayoutId id="2147484499" r:id="rId4"/>
    <p:sldLayoutId id="2147484500" r:id="rId5"/>
    <p:sldLayoutId id="2147484501" r:id="rId6"/>
    <p:sldLayoutId id="2147484502" r:id="rId7"/>
    <p:sldLayoutId id="2147484503" r:id="rId8"/>
    <p:sldLayoutId id="2147484504" r:id="rId9"/>
    <p:sldLayoutId id="2147484505" r:id="rId10"/>
    <p:sldLayoutId id="2147484506" r:id="rId11"/>
  </p:sldLayoutIdLst>
  <p:transition spd="slow">
    <p:cover dir="r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QuestionShape"/>
          <p:cNvSpPr/>
          <p:nvPr userDrawn="1"/>
        </p:nvSpPr>
        <p:spPr bwMode="auto">
          <a:xfrm>
            <a:off x="127000" y="127000"/>
            <a:ext cx="88900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en-US" sz="440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iRespond Question Master</a:t>
            </a:r>
          </a:p>
        </p:txBody>
      </p:sp>
      <p:sp>
        <p:nvSpPr>
          <p:cNvPr id="3" name="AShape"/>
          <p:cNvSpPr/>
          <p:nvPr userDrawn="1"/>
        </p:nvSpPr>
        <p:spPr bwMode="auto">
          <a:xfrm>
            <a:off x="127000" y="3111500"/>
            <a:ext cx="889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sz="3200" smtClean="0">
                <a:latin typeface="+mn-lt"/>
              </a:rPr>
              <a:t>A.) Response A</a:t>
            </a:r>
          </a:p>
        </p:txBody>
      </p:sp>
      <p:sp>
        <p:nvSpPr>
          <p:cNvPr id="4" name="BShape"/>
          <p:cNvSpPr/>
          <p:nvPr userDrawn="1"/>
        </p:nvSpPr>
        <p:spPr bwMode="auto">
          <a:xfrm>
            <a:off x="127000" y="3835400"/>
            <a:ext cx="889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sz="3200" smtClean="0">
                <a:latin typeface="+mn-lt"/>
              </a:rPr>
              <a:t>B.) Response B</a:t>
            </a:r>
          </a:p>
        </p:txBody>
      </p:sp>
      <p:sp>
        <p:nvSpPr>
          <p:cNvPr id="5" name="CShape"/>
          <p:cNvSpPr/>
          <p:nvPr userDrawn="1"/>
        </p:nvSpPr>
        <p:spPr bwMode="auto">
          <a:xfrm>
            <a:off x="127000" y="4559300"/>
            <a:ext cx="889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sz="3200" smtClean="0">
                <a:latin typeface="+mn-lt"/>
              </a:rPr>
              <a:t>C.) Response C</a:t>
            </a:r>
          </a:p>
        </p:txBody>
      </p:sp>
      <p:sp>
        <p:nvSpPr>
          <p:cNvPr id="6" name="DShape"/>
          <p:cNvSpPr/>
          <p:nvPr userDrawn="1"/>
        </p:nvSpPr>
        <p:spPr bwMode="auto">
          <a:xfrm>
            <a:off x="127000" y="5283200"/>
            <a:ext cx="889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sz="3200" smtClean="0">
                <a:latin typeface="+mn-lt"/>
              </a:rPr>
              <a:t>D.) Response D</a:t>
            </a:r>
          </a:p>
        </p:txBody>
      </p:sp>
      <p:sp>
        <p:nvSpPr>
          <p:cNvPr id="7" name="EShape"/>
          <p:cNvSpPr/>
          <p:nvPr userDrawn="1"/>
        </p:nvSpPr>
        <p:spPr bwMode="auto">
          <a:xfrm>
            <a:off x="127000" y="6007100"/>
            <a:ext cx="889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sz="3200" smtClean="0">
                <a:latin typeface="+mn-lt"/>
              </a:rPr>
              <a:t>E.) Response E</a:t>
            </a:r>
          </a:p>
        </p:txBody>
      </p:sp>
      <p:sp>
        <p:nvSpPr>
          <p:cNvPr id="8" name="Percent"/>
          <p:cNvSpPr/>
          <p:nvPr userDrawn="1"/>
        </p:nvSpPr>
        <p:spPr bwMode="auto"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</a:rPr>
              <a:t>Percent Complete 100%</a:t>
            </a:r>
          </a:p>
        </p:txBody>
      </p:sp>
      <p:sp>
        <p:nvSpPr>
          <p:cNvPr id="9" name="Timer"/>
          <p:cNvSpPr/>
          <p:nvPr userDrawn="1"/>
        </p:nvSpPr>
        <p:spPr bwMode="auto"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</a:rPr>
              <a:t>00:30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29" r:id="rId1"/>
    <p:sldLayoutId id="2147484530" r:id="rId2"/>
    <p:sldLayoutId id="2147484531" r:id="rId3"/>
    <p:sldLayoutId id="2147484532" r:id="rId4"/>
    <p:sldLayoutId id="2147484533" r:id="rId5"/>
    <p:sldLayoutId id="2147484534" r:id="rId6"/>
    <p:sldLayoutId id="2147484535" r:id="rId7"/>
    <p:sldLayoutId id="2147484536" r:id="rId8"/>
    <p:sldLayoutId id="2147484537" r:id="rId9"/>
    <p:sldLayoutId id="2147484538" r:id="rId10"/>
  </p:sldLayoutIdLst>
  <p:transition spd="med">
    <p:random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5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7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9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1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3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5.w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17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19.bin"/><Relationship Id="rId10" Type="http://schemas.openxmlformats.org/officeDocument/2006/relationships/image" Target="../media/image23.wmf"/><Relationship Id="rId4" Type="http://schemas.openxmlformats.org/officeDocument/2006/relationships/image" Target="../media/image20.wmf"/><Relationship Id="rId9" Type="http://schemas.openxmlformats.org/officeDocument/2006/relationships/oleObject" Target="../embeddings/oleObject21.bin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64771" y="3813835"/>
            <a:ext cx="9144000" cy="2723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marL="0" indent="0" eaLnBrk="1" hangingPunct="1">
              <a:spcBef>
                <a:spcPct val="50000"/>
              </a:spcBef>
            </a:pPr>
            <a:r>
              <a:rPr lang="en-US" sz="2400" dirty="0" smtClean="0">
                <a:latin typeface="Century Gothic" pitchFamily="34" charset="0"/>
              </a:rPr>
              <a:t>2. What </a:t>
            </a:r>
            <a:r>
              <a:rPr lang="en-US" sz="2400" dirty="0">
                <a:latin typeface="Century Gothic" pitchFamily="34" charset="0"/>
              </a:rPr>
              <a:t>is the probability that a person is male </a:t>
            </a:r>
            <a:r>
              <a:rPr lang="en-US" sz="2400" b="1" dirty="0" smtClean="0">
                <a:latin typeface="Century Gothic" pitchFamily="34" charset="0"/>
              </a:rPr>
              <a:t>given</a:t>
            </a:r>
            <a:r>
              <a:rPr lang="en-US" sz="2400" dirty="0" smtClean="0">
                <a:latin typeface="Century Gothic" pitchFamily="34" charset="0"/>
              </a:rPr>
              <a:t> they </a:t>
            </a:r>
            <a:r>
              <a:rPr lang="en-US" sz="2400" dirty="0">
                <a:latin typeface="Century Gothic" pitchFamily="34" charset="0"/>
              </a:rPr>
              <a:t>like </a:t>
            </a:r>
            <a:r>
              <a:rPr lang="en-US" sz="2400" dirty="0" smtClean="0">
                <a:latin typeface="Century Gothic" pitchFamily="34" charset="0"/>
              </a:rPr>
              <a:t>BK?</a:t>
            </a:r>
          </a:p>
          <a:p>
            <a:pPr marL="0" indent="0" eaLnBrk="1" hangingPunct="1">
              <a:spcBef>
                <a:spcPct val="50000"/>
              </a:spcBef>
            </a:pPr>
            <a:r>
              <a:rPr lang="en-US" sz="2400" dirty="0" smtClean="0">
                <a:latin typeface="Century Gothic" pitchFamily="34" charset="0"/>
              </a:rPr>
              <a:t>3. What is the probability that a person is male and likes BK?</a:t>
            </a:r>
          </a:p>
          <a:p>
            <a:pPr marL="0" indent="0" eaLnBrk="1" hangingPunct="1">
              <a:spcBef>
                <a:spcPct val="50000"/>
              </a:spcBef>
            </a:pPr>
            <a:endParaRPr lang="en-US" sz="1400" dirty="0" smtClean="0">
              <a:latin typeface="Century Gothic" pitchFamily="34" charset="0"/>
            </a:endParaRPr>
          </a:p>
          <a:p>
            <a:pPr marL="0" indent="0" eaLnBrk="1" hangingPunct="1">
              <a:spcBef>
                <a:spcPct val="50000"/>
              </a:spcBef>
            </a:pPr>
            <a:r>
              <a:rPr lang="en-US" sz="2400" dirty="0" smtClean="0">
                <a:latin typeface="Century Gothic" pitchFamily="34" charset="0"/>
              </a:rPr>
              <a:t>4.  What </a:t>
            </a:r>
            <a:r>
              <a:rPr lang="en-US" sz="2400" dirty="0">
                <a:latin typeface="Century Gothic" pitchFamily="34" charset="0"/>
              </a:rPr>
              <a:t>is the probability that a randomly chosen person is female or likes McDonald’s?</a:t>
            </a:r>
          </a:p>
        </p:txBody>
      </p:sp>
      <p:sp>
        <p:nvSpPr>
          <p:cNvPr id="2083843" name="Text Box 3"/>
          <p:cNvSpPr txBox="1">
            <a:spLocks noChangeArrowheads="1"/>
          </p:cNvSpPr>
          <p:nvPr/>
        </p:nvSpPr>
        <p:spPr bwMode="auto">
          <a:xfrm>
            <a:off x="2362200" y="3199562"/>
            <a:ext cx="10668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000" b="1" dirty="0">
                <a:solidFill>
                  <a:srgbClr val="FF3300"/>
                </a:solidFill>
                <a:latin typeface="Century Gothic" pitchFamily="34" charset="0"/>
              </a:rPr>
              <a:t>7/20</a:t>
            </a: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0" y="1273087"/>
            <a:ext cx="8763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dirty="0">
                <a:latin typeface="Century Gothic" pitchFamily="34" charset="0"/>
              </a:rPr>
              <a:t>The following table shows the number of people that like a particular fast food restaurant</a:t>
            </a:r>
            <a:r>
              <a:rPr lang="en-US" sz="2000" dirty="0" smtClean="0">
                <a:latin typeface="Century Gothic" pitchFamily="34" charset="0"/>
              </a:rPr>
              <a:t>.</a:t>
            </a:r>
            <a:endParaRPr lang="en-US" sz="2000" dirty="0">
              <a:latin typeface="Century Gothic" pitchFamily="34" charset="0"/>
            </a:endParaRPr>
          </a:p>
        </p:txBody>
      </p:sp>
      <p:sp>
        <p:nvSpPr>
          <p:cNvPr id="2083875" name="Text Box 35"/>
          <p:cNvSpPr txBox="1">
            <a:spLocks noChangeArrowheads="1"/>
          </p:cNvSpPr>
          <p:nvPr/>
        </p:nvSpPr>
        <p:spPr bwMode="auto">
          <a:xfrm>
            <a:off x="1219200" y="4100462"/>
            <a:ext cx="1057619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000" b="1" dirty="0">
                <a:solidFill>
                  <a:srgbClr val="FF3300"/>
                </a:solidFill>
                <a:latin typeface="Century Gothic" pitchFamily="34" charset="0"/>
              </a:rPr>
              <a:t>3/5</a:t>
            </a:r>
          </a:p>
        </p:txBody>
      </p:sp>
      <p:graphicFrame>
        <p:nvGraphicFramePr>
          <p:cNvPr id="2083905" name="Group 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100299"/>
              </p:ext>
            </p:extLst>
          </p:nvPr>
        </p:nvGraphicFramePr>
        <p:xfrm>
          <a:off x="4136245" y="1676400"/>
          <a:ext cx="4876800" cy="1981201"/>
        </p:xfrm>
        <a:graphic>
          <a:graphicData uri="http://schemas.openxmlformats.org/drawingml/2006/table">
            <a:tbl>
              <a:tblPr/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7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58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McD’s</a:t>
                      </a:r>
                      <a:endParaRPr kumimoji="0" lang="en-US" sz="2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BK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Wendy’s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3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Male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8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Female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083906" name="Text Box 66"/>
          <p:cNvSpPr txBox="1">
            <a:spLocks noChangeArrowheads="1"/>
          </p:cNvSpPr>
          <p:nvPr/>
        </p:nvSpPr>
        <p:spPr bwMode="auto">
          <a:xfrm>
            <a:off x="7767711" y="5029200"/>
            <a:ext cx="121920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000" b="1" dirty="0" smtClean="0">
                <a:solidFill>
                  <a:srgbClr val="FF3300"/>
                </a:solidFill>
                <a:latin typeface="Century Gothic" pitchFamily="34" charset="0"/>
              </a:rPr>
              <a:t>3/20</a:t>
            </a:r>
            <a:endParaRPr lang="en-US" sz="3000" b="1" dirty="0">
              <a:solidFill>
                <a:srgbClr val="FF3300"/>
              </a:solidFill>
              <a:latin typeface="Century Gothic" pitchFamily="34" charset="0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0" y="1792029"/>
            <a:ext cx="4058798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marL="0" indent="0" eaLnBrk="1" hangingPunct="1">
              <a:spcBef>
                <a:spcPct val="50000"/>
              </a:spcBef>
            </a:pPr>
            <a:r>
              <a:rPr lang="en-US" sz="2800" dirty="0" smtClean="0">
                <a:latin typeface="Century Gothic" pitchFamily="34" charset="0"/>
              </a:rPr>
              <a:t>1. What </a:t>
            </a:r>
            <a:r>
              <a:rPr lang="en-US" sz="2800" dirty="0">
                <a:latin typeface="Century Gothic" pitchFamily="34" charset="0"/>
              </a:rPr>
              <a:t>is the probability that a person likes Wendy’s</a:t>
            </a:r>
            <a:r>
              <a:rPr lang="en-US" sz="2800" dirty="0" smtClean="0">
                <a:latin typeface="Century Gothic" pitchFamily="34" charset="0"/>
              </a:rPr>
              <a:t>?</a:t>
            </a:r>
            <a:endParaRPr lang="en-US" sz="2800" dirty="0">
              <a:latin typeface="Century Gothic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"/>
            <a:ext cx="7772400" cy="914400"/>
          </a:xfrm>
        </p:spPr>
        <p:txBody>
          <a:bodyPr/>
          <a:lstStyle/>
          <a:p>
            <a:r>
              <a:rPr lang="en-US" b="1" dirty="0" smtClean="0"/>
              <a:t>Warm up</a:t>
            </a:r>
            <a:endParaRPr lang="en-US" b="1" dirty="0"/>
          </a:p>
        </p:txBody>
      </p:sp>
      <p:sp>
        <p:nvSpPr>
          <p:cNvPr id="10" name="Text Box 66"/>
          <p:cNvSpPr txBox="1">
            <a:spLocks noChangeArrowheads="1"/>
          </p:cNvSpPr>
          <p:nvPr/>
        </p:nvSpPr>
        <p:spPr bwMode="auto">
          <a:xfrm>
            <a:off x="4381500" y="5934290"/>
            <a:ext cx="144780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000" b="1" dirty="0" smtClean="0">
                <a:solidFill>
                  <a:srgbClr val="FF3300"/>
                </a:solidFill>
                <a:latin typeface="Century Gothic" pitchFamily="34" charset="0"/>
              </a:rPr>
              <a:t>3/4</a:t>
            </a:r>
            <a:endParaRPr lang="en-US" sz="3000" b="1" dirty="0">
              <a:solidFill>
                <a:srgbClr val="FF3300"/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3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838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838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3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838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838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3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839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839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83843" grpId="0" autoUpdateAnimBg="0"/>
      <p:bldP spid="2083875" grpId="0" autoUpdateAnimBg="0"/>
      <p:bldP spid="2083906" grpId="0" autoUpdateAnimBg="0"/>
      <p:bldP spid="10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382000" cy="1143000"/>
          </a:xfrm>
        </p:spPr>
        <p:txBody>
          <a:bodyPr/>
          <a:lstStyle/>
          <a:p>
            <a:pPr algn="l" eaLnBrk="1" hangingPunct="1"/>
            <a:r>
              <a:rPr lang="en-US" sz="3200" dirty="0" smtClean="0">
                <a:solidFill>
                  <a:schemeClr val="tx1"/>
                </a:solidFill>
              </a:rPr>
              <a:t>Example 2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914400"/>
            <a:ext cx="8763000" cy="27432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dirty="0" smtClean="0"/>
              <a:t>A card is chosen at random from a deck of 52 cards. It is then replaced and a second card is chosen. What is the probability of choosing a jack and an eight? </a:t>
            </a:r>
          </a:p>
          <a:p>
            <a:pPr marL="0" indent="0" eaLnBrk="1" hangingPunct="1">
              <a:buNone/>
            </a:pPr>
            <a:r>
              <a:rPr lang="en-US" dirty="0" smtClean="0">
                <a:solidFill>
                  <a:srgbClr val="FF0066"/>
                </a:solidFill>
              </a:rPr>
              <a:t>    P(Jack and 8)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76519"/>
              </p:ext>
            </p:extLst>
          </p:nvPr>
        </p:nvGraphicFramePr>
        <p:xfrm>
          <a:off x="3182668" y="4191000"/>
          <a:ext cx="2989532" cy="22247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54" name="Equation" r:id="rId3" imgW="545760" imgH="406080" progId="Equation.DSMT4">
                  <p:embed/>
                </p:oleObj>
              </mc:Choice>
              <mc:Fallback>
                <p:oleObj name="Equation" r:id="rId3" imgW="545760" imgH="406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182668" y="4191000"/>
                        <a:ext cx="2989532" cy="222476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2916934"/>
              </p:ext>
            </p:extLst>
          </p:nvPr>
        </p:nvGraphicFramePr>
        <p:xfrm>
          <a:off x="6003925" y="4191000"/>
          <a:ext cx="2470150" cy="23244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55" name="Equation" r:id="rId5" imgW="431640" imgH="406080" progId="Equation.DSMT4">
                  <p:embed/>
                </p:oleObj>
              </mc:Choice>
              <mc:Fallback>
                <p:oleObj name="Equation" r:id="rId5" imgW="43164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03925" y="4191000"/>
                        <a:ext cx="2470150" cy="232445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381000" y="3423557"/>
            <a:ext cx="68580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1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FontTx/>
              <a:buNone/>
            </a:pPr>
            <a:r>
              <a:rPr lang="en-US" sz="4400" kern="0" dirty="0" smtClean="0"/>
              <a:t>P(A </a:t>
            </a:r>
            <a:r>
              <a:rPr lang="en-US" sz="4400" kern="0" dirty="0" smtClean="0">
                <a:solidFill>
                  <a:srgbClr val="0000FF"/>
                </a:solidFill>
                <a:sym typeface="Symbol"/>
              </a:rPr>
              <a:t></a:t>
            </a:r>
            <a:r>
              <a:rPr lang="en-US" sz="4400" kern="0" dirty="0" smtClean="0">
                <a:sym typeface="Symbol"/>
              </a:rPr>
              <a:t> B) = P(A) </a:t>
            </a:r>
            <a:r>
              <a:rPr lang="en-US" sz="4400" kern="0" dirty="0" smtClean="0">
                <a:sym typeface="Wingdings"/>
              </a:rPr>
              <a:t> P(B)</a:t>
            </a:r>
            <a:r>
              <a:rPr lang="en-US" sz="4400" kern="0" dirty="0" smtClean="0"/>
              <a:t>                                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458200" cy="838200"/>
          </a:xfrm>
        </p:spPr>
        <p:txBody>
          <a:bodyPr/>
          <a:lstStyle/>
          <a:p>
            <a:pPr algn="l" eaLnBrk="1" hangingPunct="1"/>
            <a:r>
              <a:rPr lang="en-US" sz="3200" dirty="0" smtClean="0">
                <a:solidFill>
                  <a:schemeClr val="tx1"/>
                </a:solidFill>
              </a:rPr>
              <a:t>Example 3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38200"/>
            <a:ext cx="8763000" cy="2966357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3000" dirty="0" smtClean="0"/>
              <a:t>A jar contains 3 red, 5 green, 2 blue and 6 yellow marbles. A marble is chosen at random from the jar. After replacing it, a second marble is chosen. What is the probability of choosing a green and a yellow marble?     </a:t>
            </a:r>
          </a:p>
          <a:p>
            <a:pPr marL="0" indent="0" eaLnBrk="1" hangingPunct="1">
              <a:buNone/>
            </a:pPr>
            <a:r>
              <a:rPr lang="en-US" sz="3000" dirty="0">
                <a:solidFill>
                  <a:srgbClr val="FF0066"/>
                </a:solidFill>
              </a:rPr>
              <a:t> </a:t>
            </a:r>
            <a:r>
              <a:rPr lang="en-US" sz="3000" dirty="0" smtClean="0">
                <a:solidFill>
                  <a:srgbClr val="FF0066"/>
                </a:solidFill>
              </a:rPr>
              <a:t> P(Green and Yellow)</a:t>
            </a:r>
            <a:endParaRPr lang="en-US" sz="3000" dirty="0">
              <a:solidFill>
                <a:srgbClr val="FF0066"/>
              </a:solidFill>
            </a:endParaRPr>
          </a:p>
          <a:p>
            <a:pPr marL="0" indent="0" eaLnBrk="1" hangingPunct="1">
              <a:buNone/>
            </a:pPr>
            <a:endParaRPr lang="en-US" sz="3000" dirty="0" smtClean="0"/>
          </a:p>
          <a:p>
            <a:pPr marL="0" indent="0" eaLnBrk="1" hangingPunct="1">
              <a:buNone/>
            </a:pPr>
            <a:endParaRPr lang="en-US" sz="3000" dirty="0" smtClean="0"/>
          </a:p>
          <a:p>
            <a:pPr marL="0" indent="0" eaLnBrk="1" hangingPunct="1">
              <a:buNone/>
            </a:pPr>
            <a:endParaRPr lang="en-US" sz="3000" dirty="0" smtClean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7797470"/>
              </p:ext>
            </p:extLst>
          </p:nvPr>
        </p:nvGraphicFramePr>
        <p:xfrm>
          <a:off x="3238500" y="4517429"/>
          <a:ext cx="2847796" cy="22226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80" name="Equation" r:id="rId3" imgW="520560" imgH="406080" progId="Equation.DSMT4">
                  <p:embed/>
                </p:oleObj>
              </mc:Choice>
              <mc:Fallback>
                <p:oleObj name="Equation" r:id="rId3" imgW="520560" imgH="406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238500" y="4517429"/>
                        <a:ext cx="2847796" cy="222267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8039554"/>
              </p:ext>
            </p:extLst>
          </p:nvPr>
        </p:nvGraphicFramePr>
        <p:xfrm>
          <a:off x="6140450" y="4267200"/>
          <a:ext cx="2698750" cy="254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81" name="Equation" r:id="rId5" imgW="431640" imgH="406080" progId="Equation.DSMT4">
                  <p:embed/>
                </p:oleObj>
              </mc:Choice>
              <mc:Fallback>
                <p:oleObj name="Equation" r:id="rId5" imgW="43164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40450" y="4267200"/>
                        <a:ext cx="2698750" cy="2540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52400" y="3804557"/>
            <a:ext cx="68580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1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FontTx/>
              <a:buNone/>
            </a:pPr>
            <a:r>
              <a:rPr lang="en-US" sz="4400" kern="0" dirty="0" smtClean="0"/>
              <a:t>P(A </a:t>
            </a:r>
            <a:r>
              <a:rPr lang="en-US" sz="4400" kern="0" dirty="0" smtClean="0">
                <a:solidFill>
                  <a:srgbClr val="0000FF"/>
                </a:solidFill>
                <a:sym typeface="Symbol"/>
              </a:rPr>
              <a:t></a:t>
            </a:r>
            <a:r>
              <a:rPr lang="en-US" sz="4400" kern="0" dirty="0" smtClean="0">
                <a:sym typeface="Symbol"/>
              </a:rPr>
              <a:t> B) = P(A) </a:t>
            </a:r>
            <a:r>
              <a:rPr lang="en-US" sz="4400" kern="0" dirty="0" smtClean="0">
                <a:sym typeface="Wingdings"/>
              </a:rPr>
              <a:t> P(B)</a:t>
            </a:r>
            <a:r>
              <a:rPr lang="en-US" sz="4400" kern="0" dirty="0" smtClean="0"/>
              <a:t>                                                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382000" cy="762000"/>
          </a:xfrm>
        </p:spPr>
        <p:txBody>
          <a:bodyPr/>
          <a:lstStyle/>
          <a:p>
            <a:pPr algn="l" eaLnBrk="1" hangingPunct="1"/>
            <a:r>
              <a:rPr lang="en-US" sz="3200" dirty="0" smtClean="0">
                <a:solidFill>
                  <a:schemeClr val="tx1"/>
                </a:solidFill>
              </a:rPr>
              <a:t>Example 4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685800"/>
            <a:ext cx="8686800" cy="25908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dirty="0" smtClean="0"/>
              <a:t>A school survey found that 9 out of 10 students like pizza. If three students are chosen at random with replacement, what is the probability that all three students like pizza? </a:t>
            </a:r>
            <a:r>
              <a:rPr lang="en-US" dirty="0" smtClean="0">
                <a:solidFill>
                  <a:srgbClr val="FF0066"/>
                </a:solidFill>
              </a:rPr>
              <a:t>P(Like </a:t>
            </a:r>
            <a:r>
              <a:rPr lang="en-US" dirty="0">
                <a:solidFill>
                  <a:srgbClr val="FF0066"/>
                </a:solidFill>
              </a:rPr>
              <a:t>and </a:t>
            </a:r>
            <a:r>
              <a:rPr lang="en-US" dirty="0" smtClean="0">
                <a:solidFill>
                  <a:srgbClr val="FF0066"/>
                </a:solidFill>
              </a:rPr>
              <a:t>Like and Like)</a:t>
            </a:r>
            <a:endParaRPr lang="en-US" dirty="0">
              <a:solidFill>
                <a:srgbClr val="FF0066"/>
              </a:solidFill>
            </a:endParaRPr>
          </a:p>
          <a:p>
            <a:pPr marL="0" indent="0" eaLnBrk="1" hangingPunct="1">
              <a:buNone/>
            </a:pPr>
            <a:endParaRPr lang="en-US" dirty="0" smtClean="0"/>
          </a:p>
          <a:p>
            <a:pPr marL="0" indent="0" eaLnBrk="1" hangingPunct="1">
              <a:buNone/>
            </a:pPr>
            <a:endParaRPr lang="en-US" dirty="0" smtClean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0790682"/>
              </p:ext>
            </p:extLst>
          </p:nvPr>
        </p:nvGraphicFramePr>
        <p:xfrm>
          <a:off x="4751388" y="3429000"/>
          <a:ext cx="3254375" cy="254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02" name="Equation" r:id="rId3" imgW="520560" imgH="406080" progId="Equation.DSMT4">
                  <p:embed/>
                </p:oleObj>
              </mc:Choice>
              <mc:Fallback>
                <p:oleObj name="Equation" r:id="rId3" imgW="520560" imgH="4060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51388" y="3429000"/>
                        <a:ext cx="3254375" cy="2540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9588660"/>
              </p:ext>
            </p:extLst>
          </p:nvPr>
        </p:nvGraphicFramePr>
        <p:xfrm>
          <a:off x="420688" y="3581400"/>
          <a:ext cx="4445000" cy="222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03" name="Equation" r:id="rId5" imgW="812520" imgH="406080" progId="Equation.DSMT4">
                  <p:embed/>
                </p:oleObj>
              </mc:Choice>
              <mc:Fallback>
                <p:oleObj name="Equation" r:id="rId5" imgW="812520" imgH="4060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0688" y="3581400"/>
                        <a:ext cx="4445000" cy="2222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763000" cy="1143000"/>
          </a:xfrm>
        </p:spPr>
        <p:txBody>
          <a:bodyPr/>
          <a:lstStyle/>
          <a:p>
            <a:pPr eaLnBrk="1" hangingPunct="1"/>
            <a:r>
              <a:rPr lang="en-US" sz="6600" u="sng" dirty="0" smtClean="0">
                <a:solidFill>
                  <a:srgbClr val="0000FF"/>
                </a:solidFill>
              </a:rPr>
              <a:t>Dependent Events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752600"/>
            <a:ext cx="8915400" cy="4343400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en-US" sz="4400" i="1" dirty="0" smtClean="0"/>
              <a:t>Event A</a:t>
            </a:r>
            <a:r>
              <a:rPr lang="en-US" sz="4400" dirty="0" smtClean="0"/>
              <a:t> </a:t>
            </a:r>
            <a:r>
              <a:rPr lang="en-US" sz="4400" dirty="0" smtClean="0"/>
              <a:t>occurring </a:t>
            </a:r>
            <a:r>
              <a:rPr lang="en-US" sz="4400" dirty="0" smtClean="0">
                <a:solidFill>
                  <a:srgbClr val="FF0066"/>
                </a:solidFill>
              </a:rPr>
              <a:t>AFFECTS</a:t>
            </a:r>
            <a:r>
              <a:rPr lang="en-US" sz="4400" dirty="0" smtClean="0"/>
              <a:t> the probability of  </a:t>
            </a:r>
            <a:r>
              <a:rPr lang="en-US" sz="4400" dirty="0" smtClean="0"/>
              <a:t>Event B </a:t>
            </a:r>
            <a:r>
              <a:rPr lang="en-US" sz="4400" dirty="0" smtClean="0"/>
              <a:t>occurring</a:t>
            </a:r>
          </a:p>
          <a:p>
            <a:pPr marL="0" indent="0" algn="ctr" eaLnBrk="1" hangingPunct="1">
              <a:buNone/>
            </a:pPr>
            <a:endParaRPr lang="en-US" sz="4400" dirty="0"/>
          </a:p>
          <a:p>
            <a:pPr marL="0" indent="0" algn="ctr" eaLnBrk="1" hangingPunct="1">
              <a:buNone/>
            </a:pPr>
            <a:r>
              <a:rPr lang="en-US" sz="4400" dirty="0" smtClean="0"/>
              <a:t>Usually you will see the words “</a:t>
            </a:r>
            <a:r>
              <a:rPr lang="en-US" sz="6000" i="1" dirty="0" smtClean="0">
                <a:solidFill>
                  <a:srgbClr val="FF0066"/>
                </a:solidFill>
              </a:rPr>
              <a:t>without replacing</a:t>
            </a:r>
            <a:r>
              <a:rPr lang="en-US" sz="4400" dirty="0" smtClean="0"/>
              <a:t>”</a:t>
            </a:r>
          </a:p>
          <a:p>
            <a:pPr marL="0" indent="0" algn="ctr" eaLnBrk="1" hangingPunct="1">
              <a:buNone/>
            </a:pPr>
            <a:endParaRPr lang="en-US" sz="2800" dirty="0" smtClean="0"/>
          </a:p>
          <a:p>
            <a:pPr marL="0" indent="0" algn="ctr" eaLnBrk="1" hangingPunct="1">
              <a:buNone/>
            </a:pPr>
            <a:r>
              <a:rPr lang="en-US" sz="2800" dirty="0" smtClean="0"/>
              <a:t>“</a:t>
            </a:r>
            <a:r>
              <a:rPr lang="en-US" sz="2800" i="1" dirty="0">
                <a:solidFill>
                  <a:srgbClr val="FF0000"/>
                </a:solidFill>
              </a:rPr>
              <a:t>AND</a:t>
            </a:r>
            <a:r>
              <a:rPr lang="en-US" sz="2800" dirty="0" smtClean="0"/>
              <a:t>” still </a:t>
            </a:r>
            <a:r>
              <a:rPr lang="en-US" sz="2800" dirty="0"/>
              <a:t>means to </a:t>
            </a:r>
            <a:r>
              <a:rPr lang="en-US" sz="2800" u="sng" dirty="0"/>
              <a:t>MULTIPLY</a:t>
            </a:r>
            <a:r>
              <a:rPr lang="en-US" sz="2800" dirty="0"/>
              <a:t>!</a:t>
            </a:r>
          </a:p>
          <a:p>
            <a:pPr marL="0" indent="0" algn="ctr" eaLnBrk="1" hangingPunct="1">
              <a:buNone/>
            </a:pPr>
            <a:endParaRPr lang="en-US" sz="4400" dirty="0" smtClean="0"/>
          </a:p>
        </p:txBody>
      </p:sp>
    </p:spTree>
    <p:extLst>
      <p:ext uri="{BB962C8B-B14F-4D97-AF65-F5344CB8AC3E}">
        <p14:creationId xmlns:p14="http://schemas.microsoft.com/office/powerpoint/2010/main" val="3397220364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8991600" cy="1143000"/>
          </a:xfrm>
        </p:spPr>
        <p:txBody>
          <a:bodyPr/>
          <a:lstStyle/>
          <a:p>
            <a:pPr eaLnBrk="1" hangingPunct="1"/>
            <a:r>
              <a:rPr lang="en-US" sz="5400" u="sng" dirty="0" smtClean="0">
                <a:solidFill>
                  <a:schemeClr val="tx1"/>
                </a:solidFill>
              </a:rPr>
              <a:t>Dependent Event Formula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828800"/>
            <a:ext cx="8915400" cy="3886200"/>
          </a:xfrm>
        </p:spPr>
        <p:txBody>
          <a:bodyPr/>
          <a:lstStyle/>
          <a:p>
            <a:pPr marL="0" indent="0" algn="ctr" eaLnBrk="1" hangingPunct="1">
              <a:lnSpc>
                <a:spcPct val="150000"/>
              </a:lnSpc>
              <a:buNone/>
            </a:pPr>
            <a:r>
              <a:rPr lang="en-US" sz="4400" dirty="0" smtClean="0">
                <a:solidFill>
                  <a:srgbClr val="A50021"/>
                </a:solidFill>
              </a:rPr>
              <a:t>P(A and B) = P(A) </a:t>
            </a:r>
            <a:r>
              <a:rPr lang="en-US" sz="4400" dirty="0" smtClean="0">
                <a:solidFill>
                  <a:srgbClr val="A50021"/>
                </a:solidFill>
                <a:sym typeface="Wingdings" pitchFamily="2" charset="2"/>
              </a:rPr>
              <a:t> </a:t>
            </a:r>
            <a:r>
              <a:rPr lang="en-US" sz="4400" dirty="0" smtClean="0">
                <a:solidFill>
                  <a:srgbClr val="A50021"/>
                </a:solidFill>
              </a:rPr>
              <a:t>P(B given A)</a:t>
            </a:r>
          </a:p>
          <a:p>
            <a:pPr marL="0" indent="0" algn="ctr" eaLnBrk="1" hangingPunct="1">
              <a:lnSpc>
                <a:spcPct val="150000"/>
              </a:lnSpc>
              <a:buNone/>
            </a:pPr>
            <a:r>
              <a:rPr lang="en-US" sz="4000" i="1" dirty="0" smtClean="0"/>
              <a:t>also known as</a:t>
            </a:r>
          </a:p>
          <a:p>
            <a:pPr marL="0" indent="0" algn="ctr" eaLnBrk="1" hangingPunct="1">
              <a:lnSpc>
                <a:spcPct val="150000"/>
              </a:lnSpc>
              <a:buNone/>
            </a:pPr>
            <a:r>
              <a:rPr lang="en-US" sz="5400" dirty="0"/>
              <a:t>P(A </a:t>
            </a:r>
            <a:r>
              <a:rPr lang="en-US" sz="5400" dirty="0">
                <a:solidFill>
                  <a:srgbClr val="0000FF"/>
                </a:solidFill>
                <a:sym typeface="Symbol"/>
              </a:rPr>
              <a:t></a:t>
            </a:r>
            <a:r>
              <a:rPr lang="en-US" sz="5400" dirty="0">
                <a:sym typeface="Symbol"/>
              </a:rPr>
              <a:t> B) = P(A) </a:t>
            </a:r>
            <a:r>
              <a:rPr lang="en-US" sz="5400" dirty="0">
                <a:solidFill>
                  <a:srgbClr val="0000FF"/>
                </a:solidFill>
                <a:sym typeface="Wingdings"/>
              </a:rPr>
              <a:t></a:t>
            </a:r>
            <a:r>
              <a:rPr lang="en-US" sz="5400" dirty="0">
                <a:sym typeface="Wingdings"/>
              </a:rPr>
              <a:t> </a:t>
            </a:r>
            <a:r>
              <a:rPr lang="en-US" sz="5400" dirty="0" smtClean="0">
                <a:sym typeface="Wingdings"/>
              </a:rPr>
              <a:t>P(B</a:t>
            </a:r>
            <a:r>
              <a:rPr lang="en-US" sz="5400" dirty="0" smtClean="0">
                <a:solidFill>
                  <a:srgbClr val="0000FF"/>
                </a:solidFill>
                <a:sym typeface="Wingdings"/>
              </a:rPr>
              <a:t>|</a:t>
            </a:r>
            <a:r>
              <a:rPr lang="en-US" sz="5400" dirty="0" smtClean="0">
                <a:sym typeface="Wingdings"/>
              </a:rPr>
              <a:t>A)</a:t>
            </a:r>
            <a:r>
              <a:rPr lang="en-US" sz="54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1345952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458200" cy="1143000"/>
          </a:xfrm>
        </p:spPr>
        <p:txBody>
          <a:bodyPr/>
          <a:lstStyle/>
          <a:p>
            <a:pPr algn="l" eaLnBrk="1" hangingPunct="1"/>
            <a:r>
              <a:rPr lang="en-US" sz="3200" dirty="0" smtClean="0">
                <a:solidFill>
                  <a:schemeClr val="tx1"/>
                </a:solidFill>
              </a:rPr>
              <a:t>Example 5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62000"/>
            <a:ext cx="8686800" cy="30480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2800" dirty="0" smtClean="0"/>
              <a:t>A jar contains 3 red, 5 green, 2 blue and 6 yellow marbles. A marble is chosen at random from the jar. A second marble is chosen </a:t>
            </a:r>
            <a:r>
              <a:rPr lang="en-US" sz="2800" u="sng" dirty="0" smtClean="0">
                <a:solidFill>
                  <a:srgbClr val="0000FF"/>
                </a:solidFill>
              </a:rPr>
              <a:t>without</a:t>
            </a:r>
            <a:r>
              <a:rPr lang="en-US" sz="2800" dirty="0" smtClean="0">
                <a:solidFill>
                  <a:srgbClr val="0000FF"/>
                </a:solidFill>
              </a:rPr>
              <a:t> replacing </a:t>
            </a:r>
            <a:r>
              <a:rPr lang="en-US" sz="2800" dirty="0" smtClean="0"/>
              <a:t>the first one. What is the probability of choosing a green and a yellow marble?  </a:t>
            </a:r>
          </a:p>
          <a:p>
            <a:pPr marL="0" indent="0" eaLnBrk="1" hangingPunct="1">
              <a:buNone/>
            </a:pPr>
            <a:r>
              <a:rPr lang="en-US" sz="2800" dirty="0" smtClean="0">
                <a:solidFill>
                  <a:srgbClr val="FF0066"/>
                </a:solidFill>
              </a:rPr>
              <a:t>P(Green and Yellow)</a:t>
            </a:r>
          </a:p>
          <a:p>
            <a:pPr marL="0" indent="0" eaLnBrk="1" hangingPunct="1">
              <a:buNone/>
            </a:pPr>
            <a:endParaRPr lang="en-US" sz="2800" dirty="0" smtClean="0"/>
          </a:p>
          <a:p>
            <a:pPr marL="0" indent="0" eaLnBrk="1" hangingPunct="1">
              <a:buNone/>
            </a:pPr>
            <a:endParaRPr lang="en-US" sz="2800" dirty="0" smtClean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8854848"/>
              </p:ext>
            </p:extLst>
          </p:nvPr>
        </p:nvGraphicFramePr>
        <p:xfrm>
          <a:off x="3276600" y="4343400"/>
          <a:ext cx="2847796" cy="22226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22" name="Equation" r:id="rId3" imgW="520560" imgH="406080" progId="Equation.DSMT4">
                  <p:embed/>
                </p:oleObj>
              </mc:Choice>
              <mc:Fallback>
                <p:oleObj name="Equation" r:id="rId3" imgW="520560" imgH="406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276600" y="4343400"/>
                        <a:ext cx="2847796" cy="222267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4430056"/>
              </p:ext>
            </p:extLst>
          </p:nvPr>
        </p:nvGraphicFramePr>
        <p:xfrm>
          <a:off x="6400800" y="4267200"/>
          <a:ext cx="1746250" cy="254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23" name="Equation" r:id="rId5" imgW="279360" imgH="406080" progId="Equation.DSMT4">
                  <p:embed/>
                </p:oleObj>
              </mc:Choice>
              <mc:Fallback>
                <p:oleObj name="Equation" r:id="rId5" imgW="27936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4267200"/>
                        <a:ext cx="1746250" cy="2540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52400" y="3505200"/>
            <a:ext cx="76962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1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FontTx/>
              <a:buNone/>
            </a:pPr>
            <a:r>
              <a:rPr lang="en-US" sz="4400" kern="0" dirty="0" smtClean="0"/>
              <a:t>P(A </a:t>
            </a:r>
            <a:r>
              <a:rPr lang="en-US" sz="4400" kern="0" dirty="0" smtClean="0">
                <a:solidFill>
                  <a:srgbClr val="0000FF"/>
                </a:solidFill>
                <a:sym typeface="Symbol"/>
              </a:rPr>
              <a:t></a:t>
            </a:r>
            <a:r>
              <a:rPr lang="en-US" sz="4400" kern="0" dirty="0" smtClean="0">
                <a:sym typeface="Symbol"/>
              </a:rPr>
              <a:t> B) = P(A) </a:t>
            </a:r>
            <a:r>
              <a:rPr lang="en-US" sz="4400" kern="0" dirty="0" smtClean="0">
                <a:sym typeface="Wingdings"/>
              </a:rPr>
              <a:t> P(B</a:t>
            </a:r>
            <a:r>
              <a:rPr lang="en-US" sz="4400" kern="0" dirty="0" smtClean="0">
                <a:solidFill>
                  <a:srgbClr val="0000FF"/>
                </a:solidFill>
                <a:sym typeface="Wingdings"/>
              </a:rPr>
              <a:t>|</a:t>
            </a:r>
            <a:r>
              <a:rPr lang="en-US" sz="4400" kern="0" dirty="0" smtClean="0">
                <a:sym typeface="Wingdings"/>
              </a:rPr>
              <a:t>A)</a:t>
            </a:r>
            <a:r>
              <a:rPr lang="en-US" sz="4400" kern="0" dirty="0" smtClean="0"/>
              <a:t>                                                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458200" cy="1143000"/>
          </a:xfrm>
        </p:spPr>
        <p:txBody>
          <a:bodyPr/>
          <a:lstStyle/>
          <a:p>
            <a:pPr algn="l" eaLnBrk="1" hangingPunct="1"/>
            <a:r>
              <a:rPr lang="en-US" sz="3200" dirty="0" smtClean="0">
                <a:solidFill>
                  <a:schemeClr val="tx1"/>
                </a:solidFill>
              </a:rPr>
              <a:t>Example 6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914400"/>
            <a:ext cx="8724900" cy="25146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2800" dirty="0" smtClean="0"/>
              <a:t>An aquarium contains 6 male goldfish and 4 female goldfish.  You randomly select a fish from the tank, </a:t>
            </a:r>
            <a:r>
              <a:rPr lang="en-US" sz="2800" u="sng" dirty="0" smtClean="0">
                <a:solidFill>
                  <a:srgbClr val="FF0066"/>
                </a:solidFill>
              </a:rPr>
              <a:t>do not</a:t>
            </a:r>
            <a:r>
              <a:rPr lang="en-US" sz="2800" dirty="0" smtClean="0">
                <a:solidFill>
                  <a:srgbClr val="FF0066"/>
                </a:solidFill>
              </a:rPr>
              <a:t> replace it</a:t>
            </a:r>
            <a:r>
              <a:rPr lang="en-US" sz="2800" dirty="0" smtClean="0"/>
              <a:t>, and then randomly select a second fish.  What is the probability that both fish are male? </a:t>
            </a:r>
            <a:r>
              <a:rPr lang="en-US" sz="2800" dirty="0" smtClean="0">
                <a:solidFill>
                  <a:srgbClr val="FF0066"/>
                </a:solidFill>
              </a:rPr>
              <a:t>P(Male and Male)</a:t>
            </a:r>
            <a:endParaRPr lang="en-US" sz="2800" dirty="0">
              <a:solidFill>
                <a:srgbClr val="FF0066"/>
              </a:solidFill>
            </a:endParaRPr>
          </a:p>
          <a:p>
            <a:pPr marL="0" indent="0" eaLnBrk="1" hangingPunct="1">
              <a:buNone/>
            </a:pPr>
            <a:endParaRPr lang="en-US" sz="2800" dirty="0" smtClean="0"/>
          </a:p>
          <a:p>
            <a:pPr marL="0" indent="0" eaLnBrk="1" hangingPunct="1">
              <a:buNone/>
            </a:pPr>
            <a:endParaRPr lang="en-US" sz="2800" dirty="0" smtClean="0"/>
          </a:p>
          <a:p>
            <a:pPr marL="0" indent="0" eaLnBrk="1" hangingPunct="1">
              <a:buNone/>
            </a:pPr>
            <a:endParaRPr lang="en-US" sz="2800" dirty="0" smtClean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6179541"/>
              </p:ext>
            </p:extLst>
          </p:nvPr>
        </p:nvGraphicFramePr>
        <p:xfrm>
          <a:off x="3484563" y="4343400"/>
          <a:ext cx="2430462" cy="222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40" name="Equation" r:id="rId3" imgW="444240" imgH="406080" progId="Equation.DSMT4">
                  <p:embed/>
                </p:oleObj>
              </mc:Choice>
              <mc:Fallback>
                <p:oleObj name="Equation" r:id="rId3" imgW="444240" imgH="406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484563" y="4343400"/>
                        <a:ext cx="2430462" cy="2222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4925871"/>
              </p:ext>
            </p:extLst>
          </p:nvPr>
        </p:nvGraphicFramePr>
        <p:xfrm>
          <a:off x="6172200" y="4267200"/>
          <a:ext cx="1746250" cy="254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41" name="Equation" r:id="rId5" imgW="279360" imgH="406080" progId="Equation.DSMT4">
                  <p:embed/>
                </p:oleObj>
              </mc:Choice>
              <mc:Fallback>
                <p:oleObj name="Equation" r:id="rId5" imgW="27936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4267200"/>
                        <a:ext cx="1746250" cy="2540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52400" y="3505200"/>
            <a:ext cx="76962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1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FontTx/>
              <a:buNone/>
            </a:pPr>
            <a:r>
              <a:rPr lang="en-US" sz="4400" kern="0" dirty="0" smtClean="0"/>
              <a:t>P(A </a:t>
            </a:r>
            <a:r>
              <a:rPr lang="en-US" sz="4400" kern="0" dirty="0" smtClean="0">
                <a:solidFill>
                  <a:srgbClr val="0000FF"/>
                </a:solidFill>
                <a:sym typeface="Symbol"/>
              </a:rPr>
              <a:t></a:t>
            </a:r>
            <a:r>
              <a:rPr lang="en-US" sz="4400" kern="0" dirty="0" smtClean="0">
                <a:sym typeface="Symbol"/>
              </a:rPr>
              <a:t> B) = P(A) </a:t>
            </a:r>
            <a:r>
              <a:rPr lang="en-US" sz="4400" kern="0" dirty="0" smtClean="0">
                <a:sym typeface="Wingdings"/>
              </a:rPr>
              <a:t> P(B</a:t>
            </a:r>
            <a:r>
              <a:rPr lang="en-US" sz="4400" kern="0" dirty="0" smtClean="0">
                <a:solidFill>
                  <a:srgbClr val="0000FF"/>
                </a:solidFill>
                <a:sym typeface="Wingdings"/>
              </a:rPr>
              <a:t>|</a:t>
            </a:r>
            <a:r>
              <a:rPr lang="en-US" sz="4400" kern="0" dirty="0" smtClean="0">
                <a:sym typeface="Wingdings"/>
              </a:rPr>
              <a:t>A)</a:t>
            </a:r>
            <a:r>
              <a:rPr lang="en-US" sz="4400" kern="0" dirty="0" smtClean="0"/>
              <a:t>                                                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458200" cy="1143000"/>
          </a:xfrm>
        </p:spPr>
        <p:txBody>
          <a:bodyPr/>
          <a:lstStyle/>
          <a:p>
            <a:pPr algn="l" eaLnBrk="1" hangingPunct="1"/>
            <a:r>
              <a:rPr lang="en-US" sz="3200" dirty="0" smtClean="0">
                <a:solidFill>
                  <a:schemeClr val="tx1"/>
                </a:solidFill>
              </a:rPr>
              <a:t>Example 7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990600"/>
            <a:ext cx="8686800" cy="31242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2800" dirty="0" smtClean="0"/>
              <a:t>A random sample of parts coming off a machine is done by an inspector.  He found that 5 out of 100 parts are bad on average.  If he were to do a new sample, what is the probability that he picks a bad part and then, picks another bad part if he </a:t>
            </a:r>
            <a:r>
              <a:rPr lang="en-US" sz="2800" u="sng" dirty="0" smtClean="0">
                <a:solidFill>
                  <a:srgbClr val="FF0066"/>
                </a:solidFill>
              </a:rPr>
              <a:t>doesn’t</a:t>
            </a:r>
            <a:r>
              <a:rPr lang="en-US" sz="2800" dirty="0" smtClean="0">
                <a:solidFill>
                  <a:srgbClr val="FF0066"/>
                </a:solidFill>
              </a:rPr>
              <a:t> replace </a:t>
            </a:r>
            <a:r>
              <a:rPr lang="en-US" sz="2800" dirty="0" smtClean="0"/>
              <a:t>the first?   </a:t>
            </a:r>
            <a:r>
              <a:rPr lang="en-US" sz="2800" dirty="0" smtClean="0">
                <a:solidFill>
                  <a:srgbClr val="FF0066"/>
                </a:solidFill>
              </a:rPr>
              <a:t>P(Bad </a:t>
            </a:r>
            <a:r>
              <a:rPr lang="en-US" sz="2800" dirty="0">
                <a:solidFill>
                  <a:srgbClr val="FF0066"/>
                </a:solidFill>
              </a:rPr>
              <a:t>and </a:t>
            </a:r>
            <a:r>
              <a:rPr lang="en-US" sz="2800" dirty="0" smtClean="0">
                <a:solidFill>
                  <a:srgbClr val="FF0066"/>
                </a:solidFill>
              </a:rPr>
              <a:t>Bad)</a:t>
            </a:r>
            <a:endParaRPr lang="en-US" sz="2800" dirty="0">
              <a:solidFill>
                <a:srgbClr val="FF0066"/>
              </a:solidFill>
            </a:endParaRPr>
          </a:p>
          <a:p>
            <a:pPr marL="0" indent="0" eaLnBrk="1" hangingPunct="1">
              <a:buNone/>
            </a:pPr>
            <a:endParaRPr lang="en-US" sz="2800" dirty="0" smtClean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1490855"/>
              </p:ext>
            </p:extLst>
          </p:nvPr>
        </p:nvGraphicFramePr>
        <p:xfrm>
          <a:off x="2836863" y="4546600"/>
          <a:ext cx="3335337" cy="222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64" name="Equation" r:id="rId3" imgW="609480" imgH="406080" progId="Equation.DSMT4">
                  <p:embed/>
                </p:oleObj>
              </mc:Choice>
              <mc:Fallback>
                <p:oleObj name="Equation" r:id="rId3" imgW="609480" imgH="406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836863" y="4546600"/>
                        <a:ext cx="3335337" cy="2222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7418075"/>
              </p:ext>
            </p:extLst>
          </p:nvPr>
        </p:nvGraphicFramePr>
        <p:xfrm>
          <a:off x="6061075" y="4419600"/>
          <a:ext cx="2778125" cy="254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65" name="Equation" r:id="rId5" imgW="444240" imgH="406080" progId="Equation.DSMT4">
                  <p:embed/>
                </p:oleObj>
              </mc:Choice>
              <mc:Fallback>
                <p:oleObj name="Equation" r:id="rId5" imgW="44424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61075" y="4419600"/>
                        <a:ext cx="2778125" cy="2540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234950" y="3708400"/>
            <a:ext cx="76962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1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FontTx/>
              <a:buNone/>
            </a:pPr>
            <a:r>
              <a:rPr lang="en-US" sz="4400" kern="0" dirty="0" smtClean="0"/>
              <a:t>P(A </a:t>
            </a:r>
            <a:r>
              <a:rPr lang="en-US" sz="4400" kern="0" dirty="0" smtClean="0">
                <a:solidFill>
                  <a:srgbClr val="0000FF"/>
                </a:solidFill>
                <a:sym typeface="Symbol"/>
              </a:rPr>
              <a:t></a:t>
            </a:r>
            <a:r>
              <a:rPr lang="en-US" sz="4400" kern="0" dirty="0" smtClean="0">
                <a:sym typeface="Symbol"/>
              </a:rPr>
              <a:t> B) = P(A) </a:t>
            </a:r>
            <a:r>
              <a:rPr lang="en-US" sz="4400" kern="0" dirty="0" smtClean="0">
                <a:sym typeface="Wingdings"/>
              </a:rPr>
              <a:t> P(B</a:t>
            </a:r>
            <a:r>
              <a:rPr lang="en-US" sz="4400" kern="0" dirty="0" smtClean="0">
                <a:solidFill>
                  <a:srgbClr val="0000FF"/>
                </a:solidFill>
                <a:sym typeface="Wingdings"/>
              </a:rPr>
              <a:t>|</a:t>
            </a:r>
            <a:r>
              <a:rPr lang="en-US" sz="4400" kern="0" dirty="0" smtClean="0">
                <a:sym typeface="Wingdings"/>
              </a:rPr>
              <a:t>A)</a:t>
            </a:r>
            <a:r>
              <a:rPr lang="en-US" sz="4400" kern="0" dirty="0" smtClean="0"/>
              <a:t>                                                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olidDmnd">
          <a:fgClr>
            <a:srgbClr val="CC000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4876800"/>
          </a:xfrm>
          <a:solidFill>
            <a:schemeClr val="bg1"/>
          </a:solidFill>
        </p:spPr>
        <p:txBody>
          <a:bodyPr/>
          <a:lstStyle/>
          <a:p>
            <a:r>
              <a:rPr lang="en-US" sz="7200" dirty="0" smtClean="0"/>
              <a:t>Determining if 2 Events are Independent</a:t>
            </a:r>
            <a:endParaRPr lang="en-US" sz="7200" dirty="0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Determining  if Events are Independent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458200" cy="4343400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US" dirty="0" smtClean="0"/>
              <a:t>3 Ways to check.  We are going to practice one of the ways:</a:t>
            </a:r>
          </a:p>
          <a:p>
            <a:pPr marL="0" indent="0">
              <a:buNone/>
              <a:defRPr/>
            </a:pPr>
            <a:endParaRPr lang="en-US" dirty="0" smtClean="0"/>
          </a:p>
          <a:p>
            <a:pPr marL="0" indent="0">
              <a:buNone/>
              <a:defRPr/>
            </a:pPr>
            <a:r>
              <a:rPr lang="en-US" dirty="0" smtClean="0"/>
              <a:t>		</a:t>
            </a:r>
            <a:r>
              <a:rPr lang="en-US" sz="4000" dirty="0" smtClean="0"/>
              <a:t>P(A</a:t>
            </a:r>
            <a:r>
              <a:rPr lang="en-US" sz="4000" dirty="0"/>
              <a:t> </a:t>
            </a:r>
            <a:r>
              <a:rPr lang="en-US" sz="4000" dirty="0" smtClean="0">
                <a:sym typeface="Symbol"/>
              </a:rPr>
              <a:t></a:t>
            </a:r>
            <a:r>
              <a:rPr lang="en-US" sz="4000" dirty="0"/>
              <a:t> B) = P(A</a:t>
            </a:r>
            <a:r>
              <a:rPr lang="en-US" sz="4000" dirty="0" smtClean="0"/>
              <a:t>)</a:t>
            </a:r>
            <a:r>
              <a:rPr lang="en-US" sz="4000" dirty="0"/>
              <a:t> </a:t>
            </a:r>
            <a:r>
              <a:rPr lang="en-US" sz="4000" dirty="0" smtClean="0">
                <a:sym typeface="Wingdings"/>
              </a:rPr>
              <a:t> </a:t>
            </a:r>
            <a:r>
              <a:rPr lang="en-US" sz="4000" dirty="0" smtClean="0"/>
              <a:t>P(B</a:t>
            </a:r>
            <a:r>
              <a:rPr lang="en-US" sz="4000" dirty="0"/>
              <a:t>)</a:t>
            </a:r>
            <a:endParaRPr lang="en-US" sz="4000" dirty="0" smtClean="0"/>
          </a:p>
          <a:p>
            <a:pPr marL="0" indent="0" eaLnBrk="1" hangingPunct="1">
              <a:buNone/>
              <a:defRPr/>
            </a:pPr>
            <a:endParaRPr lang="en-US" dirty="0" smtClean="0"/>
          </a:p>
          <a:p>
            <a:pPr marL="0" indent="0">
              <a:buNone/>
              <a:defRPr/>
            </a:pPr>
            <a:r>
              <a:rPr lang="en-US" dirty="0" smtClean="0"/>
              <a:t>Substitute in what you know and check to see if left side equals right side.</a:t>
            </a:r>
            <a:endParaRPr lang="en-US" dirty="0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"/>
            <a:ext cx="7772400" cy="1143000"/>
          </a:xfrm>
        </p:spPr>
        <p:txBody>
          <a:bodyPr/>
          <a:lstStyle/>
          <a:p>
            <a:r>
              <a:rPr lang="en-US" sz="3600" dirty="0" smtClean="0"/>
              <a:t>Homework Answers – Conditional Probability from tables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19200"/>
            <a:ext cx="3810000" cy="52578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10/13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1/3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6/17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4/7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4/13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5/12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58/75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20/29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No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10"/>
            </a:pPr>
            <a:r>
              <a:rPr lang="en-US" sz="4800" dirty="0" smtClean="0"/>
              <a:t>½</a:t>
            </a:r>
          </a:p>
          <a:p>
            <a:pPr marL="514350" indent="-514350">
              <a:buFont typeface="+mj-lt"/>
              <a:buAutoNum type="arabicPeriod" startAt="10"/>
            </a:pPr>
            <a:r>
              <a:rPr lang="en-US" sz="4800" dirty="0" smtClean="0"/>
              <a:t>3/5 </a:t>
            </a:r>
          </a:p>
          <a:p>
            <a:pPr marL="514350" indent="-514350">
              <a:buFont typeface="+mj-lt"/>
              <a:buAutoNum type="arabicPeriod" startAt="10"/>
            </a:pPr>
            <a:r>
              <a:rPr lang="en-US" sz="4800" dirty="0" smtClean="0"/>
              <a:t>16/43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821593354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458200" cy="838200"/>
          </a:xfrm>
        </p:spPr>
        <p:txBody>
          <a:bodyPr/>
          <a:lstStyle/>
          <a:p>
            <a:pPr algn="l" eaLnBrk="1" hangingPunct="1"/>
            <a:r>
              <a:rPr lang="en-US" sz="3200" dirty="0" smtClean="0">
                <a:solidFill>
                  <a:schemeClr val="tx1"/>
                </a:solidFill>
              </a:rPr>
              <a:t>Example 8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609600"/>
            <a:ext cx="8915400" cy="3200400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US" b="0" dirty="0" smtClean="0"/>
              <a:t>Let event M</a:t>
            </a:r>
            <a:r>
              <a:rPr lang="en-US" b="0" dirty="0"/>
              <a:t> </a:t>
            </a:r>
            <a:r>
              <a:rPr lang="en-US" b="0" dirty="0" smtClean="0"/>
              <a:t> = taking a math class. Let event S = taking a science class. Then, M</a:t>
            </a:r>
            <a:r>
              <a:rPr lang="en-US" b="0" dirty="0"/>
              <a:t> </a:t>
            </a:r>
            <a:r>
              <a:rPr lang="en-US" b="0" dirty="0" smtClean="0"/>
              <a:t>and</a:t>
            </a:r>
            <a:r>
              <a:rPr lang="en-US" b="0" dirty="0"/>
              <a:t> </a:t>
            </a:r>
            <a:r>
              <a:rPr lang="en-US" b="0" dirty="0" smtClean="0"/>
              <a:t>S = taking a math class and a science class. </a:t>
            </a:r>
          </a:p>
          <a:p>
            <a:pPr marL="0" indent="0" eaLnBrk="1" hangingPunct="1">
              <a:buNone/>
              <a:defRPr/>
            </a:pPr>
            <a:r>
              <a:rPr lang="en-US" sz="2400" dirty="0" smtClean="0"/>
              <a:t>    Suppose P(M) = 0.6, P(S) = 0.5, and P(M and S) = 0.3.</a:t>
            </a:r>
          </a:p>
          <a:p>
            <a:pPr marL="0" indent="0" eaLnBrk="1" hangingPunct="1">
              <a:buNone/>
              <a:defRPr/>
            </a:pPr>
            <a:r>
              <a:rPr lang="en-US" sz="2400" b="0" dirty="0" smtClean="0"/>
              <a:t>    Are </a:t>
            </a:r>
            <a:r>
              <a:rPr lang="en-US" sz="2400" b="0" dirty="0"/>
              <a:t>M </a:t>
            </a:r>
            <a:r>
              <a:rPr lang="en-US" sz="2400" b="0" dirty="0" smtClean="0"/>
              <a:t>and S independent?</a:t>
            </a:r>
          </a:p>
        </p:txBody>
      </p:sp>
      <p:sp>
        <p:nvSpPr>
          <p:cNvPr id="4" name="Rectangle 4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3003982"/>
              </p:ext>
            </p:extLst>
          </p:nvPr>
        </p:nvGraphicFramePr>
        <p:xfrm>
          <a:off x="2216334" y="3429000"/>
          <a:ext cx="4565466" cy="9709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74" name="Equation" r:id="rId3" imgW="1562100" imgH="330200" progId="Equation.DSMT4">
                  <p:embed/>
                </p:oleObj>
              </mc:Choice>
              <mc:Fallback>
                <p:oleObj name="Equation" r:id="rId3" imgW="1562100" imgH="330200" progId="Equation.DSMT4">
                  <p:embed/>
                  <p:pic>
                    <p:nvPicPr>
                      <p:cNvPr id="0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16334" y="3429000"/>
                        <a:ext cx="4565466" cy="97095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9606568"/>
              </p:ext>
            </p:extLst>
          </p:nvPr>
        </p:nvGraphicFramePr>
        <p:xfrm>
          <a:off x="3581400" y="4267200"/>
          <a:ext cx="2209800" cy="9598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75" name="Equation" r:id="rId5" imgW="647640" imgH="279360" progId="Equation.DSMT4">
                  <p:embed/>
                </p:oleObj>
              </mc:Choice>
              <mc:Fallback>
                <p:oleObj name="Equation" r:id="rId5" imgW="647640" imgH="27936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4267200"/>
                        <a:ext cx="2209800" cy="95982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6479485"/>
              </p:ext>
            </p:extLst>
          </p:nvPr>
        </p:nvGraphicFramePr>
        <p:xfrm>
          <a:off x="3422650" y="5257800"/>
          <a:ext cx="3130550" cy="677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76" name="Equation" r:id="rId7" imgW="825480" imgH="177480" progId="Equation.DSMT4">
                  <p:embed/>
                </p:oleObj>
              </mc:Choice>
              <mc:Fallback>
                <p:oleObj name="Equation" r:id="rId7" imgW="825480" imgH="1774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2650" y="5257800"/>
                        <a:ext cx="3130550" cy="677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374" y="5903893"/>
            <a:ext cx="9136626" cy="954107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r>
              <a:rPr lang="en-US" sz="2800" b="1" i="1" u="sng" dirty="0" smtClean="0">
                <a:latin typeface="+mj-lt"/>
              </a:rPr>
              <a:t>Conclusion</a:t>
            </a:r>
            <a:r>
              <a:rPr lang="en-US" sz="2800" b="1" i="1" dirty="0" smtClean="0">
                <a:latin typeface="+mj-lt"/>
              </a:rPr>
              <a:t>:  </a:t>
            </a:r>
            <a:r>
              <a:rPr lang="en-US" sz="2800" dirty="0" smtClean="0">
                <a:latin typeface="+mj-lt"/>
              </a:rPr>
              <a:t>Taking a math class and taking a science class are independent of each other.</a:t>
            </a:r>
            <a:endParaRPr lang="en-US" sz="2800" dirty="0">
              <a:latin typeface="+mj-lt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458200" cy="762000"/>
          </a:xfrm>
        </p:spPr>
        <p:txBody>
          <a:bodyPr/>
          <a:lstStyle/>
          <a:p>
            <a:pPr algn="l" eaLnBrk="1" hangingPunct="1"/>
            <a:r>
              <a:rPr lang="en-US" sz="3200" dirty="0">
                <a:solidFill>
                  <a:schemeClr val="tx1"/>
                </a:solidFill>
              </a:rPr>
              <a:t>Example 9</a:t>
            </a:r>
            <a:endParaRPr lang="en-US" sz="3200" dirty="0" smtClean="0">
              <a:solidFill>
                <a:srgbClr val="FF6600"/>
              </a:solidFill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09600"/>
            <a:ext cx="9144000" cy="2971800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US" sz="2200" b="0" dirty="0" smtClean="0"/>
              <a:t>In a particular college class, 60% of the students are female. 50% of all students in the class have long hair. 45% of the students are female and have long hair. Let F be the event that the student is female. Let L be the event that the student has long hair</a:t>
            </a:r>
            <a:r>
              <a:rPr lang="en-US" sz="2200" b="0" dirty="0"/>
              <a:t>. One student is picked randomly. </a:t>
            </a:r>
            <a:endParaRPr lang="en-US" sz="2200" dirty="0"/>
          </a:p>
          <a:p>
            <a:pPr marL="0" indent="0" eaLnBrk="1" hangingPunct="1">
              <a:buNone/>
              <a:defRPr/>
            </a:pPr>
            <a:r>
              <a:rPr lang="en-US" sz="2200" b="0" dirty="0" smtClean="0"/>
              <a:t>     Are the events of being female and having long hair independent?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2913423"/>
              </p:ext>
            </p:extLst>
          </p:nvPr>
        </p:nvGraphicFramePr>
        <p:xfrm>
          <a:off x="2681288" y="2895600"/>
          <a:ext cx="4232275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230" name="Equation" r:id="rId3" imgW="1447560" imgH="330120" progId="Equation.DSMT4">
                  <p:embed/>
                </p:oleObj>
              </mc:Choice>
              <mc:Fallback>
                <p:oleObj name="Equation" r:id="rId3" imgW="1447560" imgH="330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1288" y="2895600"/>
                        <a:ext cx="4232275" cy="9715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7704911"/>
              </p:ext>
            </p:extLst>
          </p:nvPr>
        </p:nvGraphicFramePr>
        <p:xfrm>
          <a:off x="3297238" y="3581400"/>
          <a:ext cx="3941762" cy="960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231" name="Equation" r:id="rId5" imgW="1155600" imgH="279360" progId="Equation.DSMT4">
                  <p:embed/>
                </p:oleObj>
              </mc:Choice>
              <mc:Fallback>
                <p:oleObj name="Equation" r:id="rId5" imgW="115560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97238" y="3581400"/>
                        <a:ext cx="3941762" cy="960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6277967"/>
              </p:ext>
            </p:extLst>
          </p:nvPr>
        </p:nvGraphicFramePr>
        <p:xfrm>
          <a:off x="3429000" y="5257800"/>
          <a:ext cx="4094162" cy="677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232" name="Equation" r:id="rId7" imgW="1079280" imgH="177480" progId="Equation.DSMT4">
                  <p:embed/>
                </p:oleObj>
              </mc:Choice>
              <mc:Fallback>
                <p:oleObj name="Equation" r:id="rId7" imgW="107928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5257800"/>
                        <a:ext cx="4094162" cy="677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7374" y="5903893"/>
            <a:ext cx="9136626" cy="954107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r>
              <a:rPr lang="en-US" sz="2800" b="1" i="1" u="sng" dirty="0" smtClean="0">
                <a:latin typeface="+mj-lt"/>
              </a:rPr>
              <a:t>Conclusion</a:t>
            </a:r>
            <a:r>
              <a:rPr lang="en-US" sz="2800" b="1" i="1" dirty="0" smtClean="0">
                <a:latin typeface="+mj-lt"/>
              </a:rPr>
              <a:t>:  </a:t>
            </a:r>
            <a:r>
              <a:rPr lang="en-US" sz="2800" dirty="0">
                <a:latin typeface="+mj-lt"/>
              </a:rPr>
              <a:t>B</a:t>
            </a:r>
            <a:r>
              <a:rPr lang="en-US" sz="2800" dirty="0" smtClean="0">
                <a:latin typeface="+mj-lt"/>
              </a:rPr>
              <a:t>eing a female and having long hair are not independent.</a:t>
            </a:r>
            <a:endParaRPr lang="en-US" sz="2800" dirty="0">
              <a:latin typeface="+mj-lt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8436114"/>
              </p:ext>
            </p:extLst>
          </p:nvPr>
        </p:nvGraphicFramePr>
        <p:xfrm>
          <a:off x="3581400" y="4343400"/>
          <a:ext cx="3074987" cy="960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233" name="Equation" r:id="rId9" imgW="901440" imgH="279360" progId="Equation.DSMT4">
                  <p:embed/>
                </p:oleObj>
              </mc:Choice>
              <mc:Fallback>
                <p:oleObj name="Equation" r:id="rId9" imgW="901440" imgH="27936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4343400"/>
                        <a:ext cx="3074987" cy="960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829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152400"/>
            <a:ext cx="8991600" cy="1600200"/>
          </a:xfrm>
        </p:spPr>
        <p:txBody>
          <a:bodyPr/>
          <a:lstStyle/>
          <a:p>
            <a:pPr eaLnBrk="1" hangingPunct="1">
              <a:defRPr/>
            </a:pPr>
            <a:r>
              <a:rPr lang="en-US" sz="11500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Homework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438400"/>
            <a:ext cx="7772400" cy="36576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5400" dirty="0" smtClean="0"/>
              <a:t>Practice Worksheet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WordArt 5"/>
          <p:cNvSpPr>
            <a:spLocks noChangeArrowheads="1" noChangeShapeType="1" noTextEdit="1"/>
          </p:cNvSpPr>
          <p:nvPr/>
        </p:nvSpPr>
        <p:spPr bwMode="auto">
          <a:xfrm>
            <a:off x="533400" y="228600"/>
            <a:ext cx="47244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b="1" kern="10">
                <a:ln w="10541">
                  <a:solidFill>
                    <a:srgbClr val="5484F7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B2C7FF"/>
                    </a:gs>
                    <a:gs pos="9000">
                      <a:srgbClr val="87ACFF"/>
                    </a:gs>
                    <a:gs pos="50000">
                      <a:srgbClr val="0022CA"/>
                    </a:gs>
                    <a:gs pos="78999">
                      <a:srgbClr val="87ACFF"/>
                    </a:gs>
                    <a:gs pos="100000">
                      <a:srgbClr val="B2C7FF"/>
                    </a:gs>
                  </a:gsLst>
                  <a:lin ang="5400000"/>
                </a:gradFill>
                <a:latin typeface="Impact"/>
              </a:rPr>
              <a:t>            </a:t>
            </a:r>
          </a:p>
        </p:txBody>
      </p:sp>
      <p:sp>
        <p:nvSpPr>
          <p:cNvPr id="28675" name="TextBox 3"/>
          <p:cNvSpPr txBox="1">
            <a:spLocks noChangeArrowheads="1"/>
          </p:cNvSpPr>
          <p:nvPr/>
        </p:nvSpPr>
        <p:spPr bwMode="auto">
          <a:xfrm>
            <a:off x="6439" y="228600"/>
            <a:ext cx="91440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/>
            <a:r>
              <a:rPr lang="en-US" sz="6000" b="1" dirty="0" smtClean="0">
                <a:solidFill>
                  <a:schemeClr val="bg1"/>
                </a:solidFill>
                <a:latin typeface="+mj-lt"/>
              </a:rPr>
              <a:t>Questions over HW?</a:t>
            </a:r>
            <a:endParaRPr lang="en-US" sz="60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62000" y="1066800"/>
            <a:ext cx="339573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400" dirty="0" smtClean="0">
                <a:solidFill>
                  <a:schemeClr val="bg1"/>
                </a:solidFill>
              </a:rPr>
              <a:t>50 </a:t>
            </a:r>
          </a:p>
          <a:p>
            <a:pPr marL="342900" indent="-342900">
              <a:buAutoNum type="arabicPeriod"/>
            </a:pPr>
            <a:r>
              <a:rPr lang="en-US" sz="2400" dirty="0" smtClean="0">
                <a:solidFill>
                  <a:schemeClr val="bg1"/>
                </a:solidFill>
              </a:rPr>
              <a:t>25/50 = 13/26</a:t>
            </a:r>
          </a:p>
          <a:p>
            <a:pPr marL="342900" indent="-342900">
              <a:buAutoNum type="arabicPeriod"/>
            </a:pPr>
            <a:r>
              <a:rPr lang="en-US" sz="2400" dirty="0" smtClean="0">
                <a:solidFill>
                  <a:schemeClr val="bg1"/>
                </a:solidFill>
              </a:rPr>
              <a:t>2/50 = 1/25</a:t>
            </a:r>
          </a:p>
          <a:p>
            <a:pPr marL="342900" indent="-342900">
              <a:buAutoNum type="arabicPeriod"/>
            </a:pPr>
            <a:r>
              <a:rPr lang="en-US" sz="2400" dirty="0" smtClean="0">
                <a:solidFill>
                  <a:schemeClr val="bg1"/>
                </a:solidFill>
              </a:rPr>
              <a:t>42/50 = 21/25</a:t>
            </a:r>
          </a:p>
          <a:p>
            <a:pPr marL="342900" indent="-342900">
              <a:buAutoNum type="arabicPeriod"/>
            </a:pPr>
            <a:r>
              <a:rPr lang="en-US" sz="2400" dirty="0" smtClean="0">
                <a:solidFill>
                  <a:schemeClr val="bg1"/>
                </a:solidFill>
              </a:rPr>
              <a:t>24/50 = 12/25</a:t>
            </a:r>
          </a:p>
          <a:p>
            <a:pPr marL="342900" indent="-342900">
              <a:buAutoNum type="arabicPeriod"/>
            </a:pPr>
            <a:r>
              <a:rPr lang="en-US" sz="2400" dirty="0" smtClean="0">
                <a:solidFill>
                  <a:schemeClr val="bg1"/>
                </a:solidFill>
              </a:rPr>
              <a:t>Venn Diagram </a:t>
            </a:r>
          </a:p>
          <a:p>
            <a:pPr marL="342900" indent="-342900">
              <a:buAutoNum type="arabicPeriod"/>
            </a:pPr>
            <a:r>
              <a:rPr lang="en-US" sz="2400" dirty="0" smtClean="0">
                <a:solidFill>
                  <a:schemeClr val="bg1"/>
                </a:solidFill>
              </a:rPr>
              <a:t>5/30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smtClean="0">
                <a:solidFill>
                  <a:schemeClr val="bg1"/>
                </a:solidFill>
              </a:rPr>
              <a:t>= 1/6 </a:t>
            </a:r>
          </a:p>
          <a:p>
            <a:pPr marL="342900" indent="-342900">
              <a:buAutoNum type="arabicPeriod"/>
            </a:pPr>
            <a:r>
              <a:rPr lang="en-US" sz="2400" dirty="0" smtClean="0">
                <a:solidFill>
                  <a:schemeClr val="bg1"/>
                </a:solidFill>
              </a:rPr>
              <a:t>11/30 </a:t>
            </a:r>
          </a:p>
          <a:p>
            <a:pPr marL="342900" indent="-342900">
              <a:buAutoNum type="arabicPeriod"/>
            </a:pPr>
            <a:r>
              <a:rPr lang="en-US" sz="2400" dirty="0" smtClean="0">
                <a:solidFill>
                  <a:schemeClr val="bg1"/>
                </a:solidFill>
              </a:rPr>
              <a:t>22/30 = 11/15 </a:t>
            </a:r>
          </a:p>
          <a:p>
            <a:pPr marL="342900" indent="-342900">
              <a:buAutoNum type="arabicPeriod"/>
            </a:pPr>
            <a:r>
              <a:rPr lang="en-US" sz="2400" dirty="0" smtClean="0">
                <a:solidFill>
                  <a:schemeClr val="bg1"/>
                </a:solidFill>
              </a:rPr>
              <a:t>17/30 </a:t>
            </a:r>
          </a:p>
          <a:p>
            <a:pPr marL="342900" indent="-342900">
              <a:buAutoNum type="arabicPeriod"/>
            </a:pPr>
            <a:r>
              <a:rPr lang="en-US" sz="2400" dirty="0" smtClean="0">
                <a:solidFill>
                  <a:schemeClr val="bg1"/>
                </a:solidFill>
              </a:rPr>
              <a:t>8/30 = 4/15 </a:t>
            </a:r>
          </a:p>
          <a:p>
            <a:pPr marL="342900" indent="-342900">
              <a:buAutoNum type="arabicPeriod"/>
            </a:pPr>
            <a:r>
              <a:rPr lang="en-US" sz="2400" dirty="0" smtClean="0">
                <a:solidFill>
                  <a:schemeClr val="bg1"/>
                </a:solidFill>
              </a:rPr>
              <a:t>Skip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490433" y="1249629"/>
            <a:ext cx="4260762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13. 4/15; Probability overlapping of owning both things.</a:t>
            </a:r>
          </a:p>
          <a:p>
            <a:r>
              <a:rPr lang="en-US" sz="2000" dirty="0" smtClean="0">
                <a:solidFill>
                  <a:schemeClr val="bg1"/>
                </a:solidFill>
              </a:rPr>
              <a:t>14. 12/15 = 4/5; Probability of owning at lest one of the two things. </a:t>
            </a:r>
          </a:p>
          <a:p>
            <a:r>
              <a:rPr lang="en-US" sz="2000" dirty="0" smtClean="0">
                <a:solidFill>
                  <a:schemeClr val="bg1"/>
                </a:solidFill>
              </a:rPr>
              <a:t>15. 3/15 = 1/5; Probability of not owning neither of these things. </a:t>
            </a:r>
          </a:p>
          <a:p>
            <a:r>
              <a:rPr lang="en-US" sz="2000" dirty="0" smtClean="0">
                <a:solidFill>
                  <a:schemeClr val="bg1"/>
                </a:solidFill>
              </a:rPr>
              <a:t>16. 1 </a:t>
            </a:r>
          </a:p>
          <a:p>
            <a:r>
              <a:rPr lang="en-US" sz="2000" dirty="0" smtClean="0">
                <a:solidFill>
                  <a:schemeClr val="bg1"/>
                </a:solidFill>
              </a:rPr>
              <a:t>17. Add what’s given and subtract from total. </a:t>
            </a:r>
          </a:p>
          <a:p>
            <a:r>
              <a:rPr lang="en-US" sz="2000" dirty="0" smtClean="0">
                <a:solidFill>
                  <a:schemeClr val="bg1"/>
                </a:solidFill>
              </a:rPr>
              <a:t>18. 7/26</a:t>
            </a:r>
          </a:p>
          <a:p>
            <a:r>
              <a:rPr lang="en-US" sz="2000" dirty="0" smtClean="0">
                <a:solidFill>
                  <a:schemeClr val="bg1"/>
                </a:solidFill>
              </a:rPr>
              <a:t>19. 4/26 = 2/13</a:t>
            </a:r>
          </a:p>
          <a:p>
            <a:r>
              <a:rPr lang="en-US" sz="2000" dirty="0" smtClean="0">
                <a:solidFill>
                  <a:schemeClr val="bg1"/>
                </a:solidFill>
              </a:rPr>
              <a:t>20. 5/26</a:t>
            </a:r>
          </a:p>
          <a:p>
            <a:r>
              <a:rPr lang="en-US" sz="2000" dirty="0" smtClean="0">
                <a:solidFill>
                  <a:schemeClr val="bg1"/>
                </a:solidFill>
              </a:rPr>
              <a:t>21. 21/26 </a:t>
            </a:r>
          </a:p>
          <a:p>
            <a:r>
              <a:rPr lang="en-US" sz="2000" dirty="0" smtClean="0">
                <a:solidFill>
                  <a:schemeClr val="bg1"/>
                </a:solidFill>
              </a:rPr>
              <a:t>22. 0</a:t>
            </a:r>
          </a:p>
          <a:p>
            <a:r>
              <a:rPr lang="en-US" sz="2000" dirty="0" smtClean="0">
                <a:solidFill>
                  <a:schemeClr val="bg1"/>
                </a:solidFill>
              </a:rPr>
              <a:t>23. 3/26</a:t>
            </a:r>
          </a:p>
          <a:p>
            <a:r>
              <a:rPr lang="en-US" sz="2000" dirty="0" smtClean="0">
                <a:solidFill>
                  <a:schemeClr val="bg1"/>
                </a:solidFill>
              </a:rPr>
              <a:t>24. 16/26 = 8/13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Answers – Conditional Probability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71 %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67%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79%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10%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Can only solve for P(G) using the formula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6"/>
            </a:pPr>
            <a:r>
              <a:rPr lang="en-US" dirty="0" smtClean="0"/>
              <a:t>1/3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en-US" dirty="0" smtClean="0"/>
              <a:t>A) Table </a:t>
            </a:r>
          </a:p>
          <a:p>
            <a:pPr marL="0" indent="0">
              <a:buNone/>
            </a:pPr>
            <a:r>
              <a:rPr lang="en-US" dirty="0" smtClean="0"/>
              <a:t>  B) ½     3/5     No</a:t>
            </a:r>
          </a:p>
          <a:p>
            <a:pPr marL="514350" indent="-514350">
              <a:buFont typeface="+mj-lt"/>
              <a:buAutoNum type="arabicPeriod" startAt="6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4895116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7772400" cy="1143000"/>
          </a:xfrm>
        </p:spPr>
        <p:txBody>
          <a:bodyPr/>
          <a:lstStyle/>
          <a:p>
            <a:r>
              <a:rPr lang="en-US" dirty="0" smtClean="0"/>
              <a:t>Review Quiz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76400" y="1524000"/>
            <a:ext cx="5931877" cy="350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854984"/>
      </p:ext>
    </p:extLst>
  </p:cSld>
  <p:clrMapOvr>
    <a:masterClrMapping/>
  </p:clrMapOvr>
  <p:transition spd="med">
    <p:rand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Quiz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52600" y="2209800"/>
            <a:ext cx="6019800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148021"/>
      </p:ext>
    </p:extLst>
  </p:cSld>
  <p:clrMapOvr>
    <a:masterClrMapping/>
  </p:clrMapOvr>
  <p:transition spd="med">
    <p:rand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laid">
          <a:fgClr>
            <a:schemeClr val="tx1">
              <a:lumMod val="75000"/>
              <a:lumOff val="2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457200"/>
            <a:ext cx="7772400" cy="2270125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sz="9600" dirty="0" smtClean="0">
                <a:solidFill>
                  <a:srgbClr val="A50021"/>
                </a:solidFill>
              </a:rPr>
              <a:t>Probability</a:t>
            </a:r>
            <a:endParaRPr lang="en-US" sz="6000" dirty="0" smtClean="0">
              <a:solidFill>
                <a:srgbClr val="A50021"/>
              </a:solidFill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3429000"/>
            <a:ext cx="7315200" cy="2133600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sz="6000" dirty="0" smtClean="0">
                <a:solidFill>
                  <a:srgbClr val="A50021"/>
                </a:solidFill>
              </a:rPr>
              <a:t>Independent and Dependent Events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304800"/>
            <a:ext cx="8763000" cy="1470025"/>
          </a:xfrm>
        </p:spPr>
        <p:txBody>
          <a:bodyPr/>
          <a:lstStyle/>
          <a:p>
            <a:pPr eaLnBrk="1" hangingPunct="1">
              <a:defRPr/>
            </a:pPr>
            <a:r>
              <a:rPr lang="en-US" sz="6600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Independent Events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2133600"/>
            <a:ext cx="8534400" cy="3200400"/>
          </a:xfrm>
        </p:spPr>
        <p:txBody>
          <a:bodyPr/>
          <a:lstStyle/>
          <a:p>
            <a:pPr eaLnBrk="1" hangingPunct="1"/>
            <a:r>
              <a:rPr lang="en-US" sz="4000" i="1" dirty="0" smtClean="0"/>
              <a:t>Event A</a:t>
            </a:r>
            <a:r>
              <a:rPr lang="en-US" sz="4000" dirty="0" smtClean="0"/>
              <a:t> </a:t>
            </a:r>
            <a:r>
              <a:rPr lang="en-US" sz="4000" dirty="0" smtClean="0"/>
              <a:t>occurring does NOT affect the probability of  </a:t>
            </a:r>
            <a:r>
              <a:rPr lang="en-US" sz="4000" dirty="0" smtClean="0"/>
              <a:t>Event </a:t>
            </a:r>
            <a:r>
              <a:rPr lang="en-US" sz="4000" i="1" dirty="0" smtClean="0"/>
              <a:t>B</a:t>
            </a:r>
            <a:r>
              <a:rPr lang="en-US" sz="4000" dirty="0" smtClean="0"/>
              <a:t> </a:t>
            </a:r>
            <a:r>
              <a:rPr lang="en-US" sz="4000" dirty="0" smtClean="0"/>
              <a:t>occurring.</a:t>
            </a:r>
          </a:p>
          <a:p>
            <a:pPr eaLnBrk="1" hangingPunct="1"/>
            <a:endParaRPr lang="en-US" sz="4000" dirty="0"/>
          </a:p>
          <a:p>
            <a:pPr eaLnBrk="1" hangingPunct="1"/>
            <a:r>
              <a:rPr lang="en-US" sz="4000" dirty="0" smtClean="0"/>
              <a:t>“</a:t>
            </a:r>
            <a:r>
              <a:rPr lang="en-US" sz="4000" i="1" dirty="0" smtClean="0">
                <a:solidFill>
                  <a:srgbClr val="FF0000"/>
                </a:solidFill>
              </a:rPr>
              <a:t>AND</a:t>
            </a:r>
            <a:r>
              <a:rPr lang="en-US" sz="4000" dirty="0" smtClean="0"/>
              <a:t>” means to </a:t>
            </a:r>
            <a:r>
              <a:rPr lang="en-US" sz="4000" u="sng" dirty="0" smtClean="0"/>
              <a:t>MULTIPLY</a:t>
            </a:r>
            <a:r>
              <a:rPr lang="en-US" sz="4000" dirty="0" smtClean="0"/>
              <a:t>!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1828800"/>
          </a:xfrm>
        </p:spPr>
        <p:txBody>
          <a:bodyPr/>
          <a:lstStyle/>
          <a:p>
            <a:pPr eaLnBrk="1" hangingPunct="1">
              <a:defRPr/>
            </a:pPr>
            <a:r>
              <a:rPr lang="en-US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Independent Event FORMULA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828800"/>
            <a:ext cx="8839200" cy="3810000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en-US" sz="5400" dirty="0" smtClean="0">
                <a:solidFill>
                  <a:srgbClr val="990000"/>
                </a:solidFill>
              </a:rPr>
              <a:t>P(A </a:t>
            </a:r>
            <a:r>
              <a:rPr lang="en-US" sz="5400" dirty="0" smtClean="0">
                <a:solidFill>
                  <a:srgbClr val="0000FF"/>
                </a:solidFill>
              </a:rPr>
              <a:t>and</a:t>
            </a:r>
            <a:r>
              <a:rPr lang="en-US" sz="5400" dirty="0" smtClean="0">
                <a:solidFill>
                  <a:srgbClr val="990000"/>
                </a:solidFill>
              </a:rPr>
              <a:t> B) = P(A)</a:t>
            </a:r>
            <a:r>
              <a:rPr lang="en-US" sz="5400" dirty="0" smtClean="0">
                <a:solidFill>
                  <a:srgbClr val="0000FF"/>
                </a:solidFill>
              </a:rPr>
              <a:t> </a:t>
            </a:r>
            <a:r>
              <a:rPr lang="en-US" sz="5400" dirty="0" smtClean="0">
                <a:solidFill>
                  <a:srgbClr val="0000FF"/>
                </a:solidFill>
                <a:sym typeface="Wingdings" pitchFamily="2" charset="2"/>
              </a:rPr>
              <a:t> </a:t>
            </a:r>
            <a:r>
              <a:rPr lang="en-US" sz="5400" dirty="0" smtClean="0">
                <a:solidFill>
                  <a:srgbClr val="990000"/>
                </a:solidFill>
              </a:rPr>
              <a:t>P(B)</a:t>
            </a:r>
          </a:p>
          <a:p>
            <a:pPr marL="0" indent="0" algn="ctr" eaLnBrk="1" hangingPunct="1">
              <a:lnSpc>
                <a:spcPct val="150000"/>
              </a:lnSpc>
              <a:buNone/>
            </a:pPr>
            <a:r>
              <a:rPr lang="en-US" sz="5400" i="1" dirty="0" smtClean="0">
                <a:solidFill>
                  <a:srgbClr val="990000"/>
                </a:solidFill>
              </a:rPr>
              <a:t>also known as</a:t>
            </a:r>
          </a:p>
          <a:p>
            <a:pPr marL="0" indent="0" algn="ctr" eaLnBrk="1" hangingPunct="1">
              <a:buNone/>
            </a:pPr>
            <a:r>
              <a:rPr lang="en-US" sz="5400" dirty="0" smtClean="0"/>
              <a:t>P(A </a:t>
            </a:r>
            <a:r>
              <a:rPr lang="en-US" sz="5400" dirty="0" smtClean="0">
                <a:solidFill>
                  <a:srgbClr val="0000FF"/>
                </a:solidFill>
                <a:sym typeface="Symbol"/>
              </a:rPr>
              <a:t></a:t>
            </a:r>
            <a:r>
              <a:rPr lang="en-US" sz="5400" dirty="0" smtClean="0">
                <a:sym typeface="Symbol"/>
              </a:rPr>
              <a:t> B) = P(A) </a:t>
            </a:r>
            <a:r>
              <a:rPr lang="en-US" sz="5400" dirty="0" smtClean="0">
                <a:sym typeface="Wingdings"/>
              </a:rPr>
              <a:t> P(B)</a:t>
            </a:r>
            <a:r>
              <a:rPr lang="en-US" sz="5400" dirty="0" smtClean="0"/>
              <a:t>  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2540038790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8458200" cy="712788"/>
          </a:xfrm>
        </p:spPr>
        <p:txBody>
          <a:bodyPr/>
          <a:lstStyle/>
          <a:p>
            <a:pPr algn="l" eaLnBrk="1" hangingPunct="1"/>
            <a:r>
              <a:rPr lang="en-US" sz="3200" dirty="0" smtClean="0">
                <a:solidFill>
                  <a:schemeClr val="tx1"/>
                </a:solidFill>
              </a:rPr>
              <a:t>Example 1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914400"/>
            <a:ext cx="8534400" cy="22098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dirty="0" smtClean="0"/>
              <a:t>A coin is tossed and a 6-sided die is rolled. Find the probability of landing on the head side of the coin and rolling a 3 on the die.     </a:t>
            </a:r>
            <a:r>
              <a:rPr lang="en-US" dirty="0" smtClean="0">
                <a:solidFill>
                  <a:srgbClr val="FF0066"/>
                </a:solidFill>
              </a:rPr>
              <a:t>P(Head and 3)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6963024"/>
              </p:ext>
            </p:extLst>
          </p:nvPr>
        </p:nvGraphicFramePr>
        <p:xfrm>
          <a:off x="3352800" y="3810000"/>
          <a:ext cx="2286001" cy="243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234" name="Equation" r:id="rId3" imgW="380880" imgH="406080" progId="Equation.DSMT4">
                  <p:embed/>
                </p:oleObj>
              </mc:Choice>
              <mc:Fallback>
                <p:oleObj name="Equation" r:id="rId3" imgW="380880" imgH="406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352800" y="3810000"/>
                        <a:ext cx="2286001" cy="2438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1717887"/>
              </p:ext>
            </p:extLst>
          </p:nvPr>
        </p:nvGraphicFramePr>
        <p:xfrm>
          <a:off x="5638800" y="3527693"/>
          <a:ext cx="2438400" cy="27867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235" name="Equation" r:id="rId5" imgW="355320" imgH="406080" progId="Equation.DSMT4">
                  <p:embed/>
                </p:oleObj>
              </mc:Choice>
              <mc:Fallback>
                <p:oleObj name="Equation" r:id="rId5" imgW="355320" imgH="40608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3527693"/>
                        <a:ext cx="2438400" cy="278674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76200" y="3032393"/>
            <a:ext cx="68580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1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FontTx/>
              <a:buNone/>
            </a:pPr>
            <a:r>
              <a:rPr lang="en-US" sz="4400" kern="0" dirty="0" smtClean="0"/>
              <a:t>P(A </a:t>
            </a:r>
            <a:r>
              <a:rPr lang="en-US" sz="4400" kern="0" dirty="0" smtClean="0">
                <a:solidFill>
                  <a:srgbClr val="0000FF"/>
                </a:solidFill>
                <a:sym typeface="Symbol"/>
              </a:rPr>
              <a:t></a:t>
            </a:r>
            <a:r>
              <a:rPr lang="en-US" sz="4400" kern="0" dirty="0" smtClean="0">
                <a:sym typeface="Symbol"/>
              </a:rPr>
              <a:t> B) = P(A) </a:t>
            </a:r>
            <a:r>
              <a:rPr lang="en-US" sz="4400" kern="0" dirty="0" smtClean="0">
                <a:sym typeface="Wingdings"/>
              </a:rPr>
              <a:t> P(B)</a:t>
            </a:r>
            <a:r>
              <a:rPr lang="en-US" sz="4400" kern="0" dirty="0" smtClean="0"/>
              <a:t>                                                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theme1.xml><?xml version="1.0" encoding="utf-8"?>
<a:theme xmlns:a="http://schemas.openxmlformats.org/drawingml/2006/main" name="2_Default Design">
  <a:themeElements>
    <a:clrScheme name="2_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ustom 1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2_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4_Default Design">
  <a:themeElements>
    <a:clrScheme name="2_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2_Default Design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2_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iRespondGraphMaster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Microsoft Office 98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ustom 1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Microsoft Office 9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crosoft Office 9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iRespondQuestionMaster">
  <a:themeElements>
    <a:clrScheme name="2_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ustom 1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2_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7421</TotalTime>
  <Words>928</Words>
  <Application>Microsoft Office PowerPoint</Application>
  <PresentationFormat>On-screen Show (4:3)</PresentationFormat>
  <Paragraphs>135</Paragraphs>
  <Slides>23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5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6" baseType="lpstr">
      <vt:lpstr>Arial</vt:lpstr>
      <vt:lpstr>Century Gothic</vt:lpstr>
      <vt:lpstr>Comic Sans MS</vt:lpstr>
      <vt:lpstr>Impact</vt:lpstr>
      <vt:lpstr>Symbol</vt:lpstr>
      <vt:lpstr>Times New Roman</vt:lpstr>
      <vt:lpstr>Wingdings</vt:lpstr>
      <vt:lpstr>2_Default Design</vt:lpstr>
      <vt:lpstr>4_Default Design</vt:lpstr>
      <vt:lpstr>iRespondGraphMaster</vt:lpstr>
      <vt:lpstr>Microsoft Office 98</vt:lpstr>
      <vt:lpstr>iRespondQuestionMaster</vt:lpstr>
      <vt:lpstr>Equation</vt:lpstr>
      <vt:lpstr>Warm up</vt:lpstr>
      <vt:lpstr>Homework Answers – Conditional Probability from tables</vt:lpstr>
      <vt:lpstr>Homework Answers – Conditional Probability </vt:lpstr>
      <vt:lpstr>Review Quiz </vt:lpstr>
      <vt:lpstr>Review Quiz</vt:lpstr>
      <vt:lpstr>Probability</vt:lpstr>
      <vt:lpstr>Independent Events</vt:lpstr>
      <vt:lpstr>Independent Event FORMULA</vt:lpstr>
      <vt:lpstr>Example 1</vt:lpstr>
      <vt:lpstr>Example 2</vt:lpstr>
      <vt:lpstr>Example 3</vt:lpstr>
      <vt:lpstr>Example 4</vt:lpstr>
      <vt:lpstr>Dependent Events</vt:lpstr>
      <vt:lpstr>Dependent Event Formula</vt:lpstr>
      <vt:lpstr>Example 5</vt:lpstr>
      <vt:lpstr>Example 6</vt:lpstr>
      <vt:lpstr>Example 7</vt:lpstr>
      <vt:lpstr>Determining if 2 Events are Independent</vt:lpstr>
      <vt:lpstr>Determining  if Events are Independent</vt:lpstr>
      <vt:lpstr>Example 8</vt:lpstr>
      <vt:lpstr>Example 9</vt:lpstr>
      <vt:lpstr>Homework</vt:lpstr>
      <vt:lpstr>PowerPoint Presentation</vt:lpstr>
    </vt:vector>
  </TitlesOfParts>
  <Company>Cobb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Hillgrove</dc:creator>
  <cp:lastModifiedBy>Allison Chapman</cp:lastModifiedBy>
  <cp:revision>263</cp:revision>
  <cp:lastPrinted>2013-11-13T18:33:23Z</cp:lastPrinted>
  <dcterms:created xsi:type="dcterms:W3CDTF">2006-08-10T21:39:48Z</dcterms:created>
  <dcterms:modified xsi:type="dcterms:W3CDTF">2016-10-07T12:09:29Z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eepGraph">
    <vt:bool>false</vt:bool>
  </property>
  <property fmtid="{D5CDD505-2E9C-101B-9397-08002B2CF9AE}" pid="3" name="AutoReflect">
    <vt:bool>false</vt:bool>
  </property>
  <property fmtid="{D5CDD505-2E9C-101B-9397-08002B2CF9AE}" pid="4" name="ShowTimer">
    <vt:bool>true</vt:bool>
  </property>
  <property fmtid="{D5CDD505-2E9C-101B-9397-08002B2CF9AE}" pid="5" name="ShowPercent">
    <vt:bool>true</vt:bool>
  </property>
</Properties>
</file>