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4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5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7" r:id="rId4"/>
    <p:sldMasterId id="2147483718" r:id="rId5"/>
    <p:sldMasterId id="2147483730" r:id="rId6"/>
  </p:sldMasterIdLst>
  <p:sldIdLst>
    <p:sldId id="257" r:id="rId7"/>
    <p:sldId id="256" r:id="rId8"/>
    <p:sldId id="265" r:id="rId9"/>
    <p:sldId id="258" r:id="rId10"/>
    <p:sldId id="260" r:id="rId11"/>
    <p:sldId id="261" r:id="rId12"/>
    <p:sldId id="262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D4AB89C-DBAA-45D9-83C3-2B400A128EBC}">
          <p14:sldIdLst>
            <p14:sldId id="257"/>
            <p14:sldId id="256"/>
            <p14:sldId id="265"/>
            <p14:sldId id="258"/>
          </p14:sldIdLst>
        </p14:section>
        <p14:section name="Untitled Section" id="{EAF8D242-545A-474F-865A-95AD8EC78E7F}">
          <p14:sldIdLst>
            <p14:sldId id="260"/>
            <p14:sldId id="261"/>
            <p14:sldId id="262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4.wmf"/><Relationship Id="rId4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443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6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37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4597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  <a:prstGeom prst="rect">
            <a:avLst/>
          </a:prstGeo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prstGeom prst="rect">
            <a:avLst/>
          </a:prstGeo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prstGeom prst="rect">
            <a:avLst/>
          </a:prstGeo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275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F0B8CB10-7126-4F4C-BA19-6992F19ABBDB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13450BF6-1BB2-49B0-A837-30ED508650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194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CB763E-C69C-4218-8D9B-648B1293CA5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  <a:prstGeom prst="rect">
            <a:avLst/>
          </a:prstGeom>
        </p:spPr>
        <p:txBody>
          <a:bodyPr/>
          <a:lstStyle/>
          <a:p>
            <a:fld id="{D0E1D30C-A669-4873-9823-4EA1B1E9D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CB763E-C69C-4218-8D9B-648B1293CA5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E1D30C-A669-4873-9823-4EA1B1E9D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  <a:prstGeom prst="rect">
            <a:avLst/>
          </a:prstGeo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fld id="{FDCB763E-C69C-4218-8D9B-648B1293CA5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D0E1D30C-A669-4873-9823-4EA1B1E9D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  <a:prstGeom prst="rect">
            <a:avLst/>
          </a:prstGeo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prstGeom prst="rect">
            <a:avLst/>
          </a:prstGeo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prstGeom prst="rect">
            <a:avLst/>
          </a:prstGeo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CB763E-C69C-4218-8D9B-648B1293CA5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fld id="{D0E1D30C-A669-4873-9823-4EA1B1E9D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CB763E-C69C-4218-8D9B-648B1293CA5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  <a:prstGeom prst="rect">
            <a:avLst/>
          </a:prstGeom>
        </p:spPr>
        <p:txBody>
          <a:bodyPr/>
          <a:lstStyle/>
          <a:p>
            <a:fld id="{D0E1D30C-A669-4873-9823-4EA1B1E9D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CB763E-C69C-4218-8D9B-648B1293CA5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E1D30C-A669-4873-9823-4EA1B1E9D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E1D30C-A669-4873-9823-4EA1B1E9D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CB763E-C69C-4218-8D9B-648B1293CA5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4958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  <a:prstGeom prst="rect">
            <a:avLst/>
          </a:prstGeom>
        </p:spPr>
        <p:txBody>
          <a:bodyPr/>
          <a:lstStyle/>
          <a:p>
            <a:fld id="{D0E1D30C-A669-4873-9823-4EA1B1E9D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CB763E-C69C-4218-8D9B-648B1293CA5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CB763E-C69C-4218-8D9B-648B1293CA5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/>
          <a:lstStyle/>
          <a:p>
            <a:fld id="{D0E1D30C-A669-4873-9823-4EA1B1E9DF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  <a:prstGeom prst="rect">
            <a:avLst/>
          </a:prstGeom>
        </p:spPr>
        <p:txBody>
          <a:bodyPr/>
          <a:lstStyle/>
          <a:p>
            <a:fld id="{D0E1D30C-A669-4873-9823-4EA1B1E9D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fld id="{FDCB763E-C69C-4218-8D9B-648B1293CA5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0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0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90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3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0.xml"/><Relationship Id="rId3" Type="http://schemas.openxmlformats.org/officeDocument/2006/relationships/slideLayout" Target="../slideLayouts/slideLayout55.xml"/><Relationship Id="rId7" Type="http://schemas.openxmlformats.org/officeDocument/2006/relationships/slideLayout" Target="../slideLayouts/slideLayout59.xml"/><Relationship Id="rId2" Type="http://schemas.openxmlformats.org/officeDocument/2006/relationships/slideLayout" Target="../slideLayouts/slideLayout54.xml"/><Relationship Id="rId1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8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62.xml"/><Relationship Id="rId4" Type="http://schemas.openxmlformats.org/officeDocument/2006/relationships/slideLayout" Target="../slideLayouts/slideLayout56.xml"/><Relationship Id="rId9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3320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CB867D-3C17-4541-AA0F-327F37A1D041}" type="datetimeFigureOut">
              <a:rPr lang="en-US" smtClean="0"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DECA16-4D3A-4DC8-AA0D-6A86588E1787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0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7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1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9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8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1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9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4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7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1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3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55000" cap="flat" cmpd="thickThin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55000" cap="flat" cmpd="thickThin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pPr lvl="0">
              <a:spcBef>
                <a:spcPct val="0"/>
              </a:spcBef>
              <a:buNone/>
            </a:pPr>
            <a:r>
              <a:rPr kumimoji="0" lang="en-US" sz="320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kumimoji="0" lang="en-US" sz="320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A.) Response A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B.) Response B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C.) Response C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7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D.) Response D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8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</a:pPr>
            <a:r>
              <a:rPr kumimoji="0" lang="en-US" sz="2600" smtClean="0">
                <a:solidFill>
                  <a:schemeClr val="tx1"/>
                </a:solidFill>
              </a:rPr>
              <a:t>E.) Response E</a:t>
            </a:r>
            <a:endParaRPr kumimoji="0" lang="en-US" sz="2600">
              <a:solidFill>
                <a:schemeClr val="tx1"/>
              </a:solidFill>
            </a:endParaRPr>
          </a:p>
        </p:txBody>
      </p:sp>
      <p:sp>
        <p:nvSpPr>
          <p:cNvPr id="9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55000" cap="flat" cmpd="thickThin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55000" cap="flat" cmpd="thickThin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1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55000" cap="flat" cmpd="thickThin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55000" cap="flat" cmpd="thickThin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DCB763E-C69C-4218-8D9B-648B1293CA54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E1D30C-A669-4873-9823-4EA1B1E9DFD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0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52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24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21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9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2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5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53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30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25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8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1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4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37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51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8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41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43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45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47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1.bin"/><Relationship Id="rId10" Type="http://schemas.openxmlformats.org/officeDocument/2006/relationships/image" Target="../media/image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14.png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8.png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4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6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2uPYYLH4Zo" TargetMode="External"/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1752" y="76200"/>
            <a:ext cx="8534400" cy="1066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accent1">
                    <a:lumMod val="75000"/>
                  </a:schemeClr>
                </a:solidFill>
              </a:rPr>
              <a:t>Warm up</a:t>
            </a:r>
            <a:endParaRPr lang="en-US" sz="6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295400"/>
            <a:ext cx="8686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Draw </a:t>
            </a:r>
            <a:r>
              <a:rPr lang="en-US" sz="4400" b="1" dirty="0" smtClean="0">
                <a:sym typeface="Symbol"/>
              </a:rPr>
              <a:t>ABT where BAT = 90 and sin T</a:t>
            </a:r>
            <a:r>
              <a:rPr lang="en-US" sz="4400" b="1" dirty="0" smtClean="0"/>
              <a:t> = 11/61.</a:t>
            </a:r>
          </a:p>
          <a:p>
            <a:endParaRPr lang="en-US" sz="4400" b="1" dirty="0" smtClean="0"/>
          </a:p>
          <a:p>
            <a:r>
              <a:rPr lang="en-US" sz="4400" b="1" dirty="0"/>
              <a:t>	</a:t>
            </a:r>
            <a:r>
              <a:rPr lang="en-US" sz="4400" b="1" dirty="0" smtClean="0"/>
              <a:t>1.  What is the length of AT?</a:t>
            </a:r>
          </a:p>
          <a:p>
            <a:r>
              <a:rPr lang="en-US" sz="4400" b="1" dirty="0"/>
              <a:t>	</a:t>
            </a:r>
            <a:endParaRPr lang="en-US" sz="4400" b="1" dirty="0" smtClean="0"/>
          </a:p>
          <a:p>
            <a:r>
              <a:rPr lang="en-US" sz="4400" b="1" dirty="0"/>
              <a:t>	</a:t>
            </a:r>
            <a:r>
              <a:rPr lang="en-US" sz="4400" b="1" dirty="0" smtClean="0"/>
              <a:t>2.  What is tan B?</a:t>
            </a:r>
            <a:endParaRPr lang="en-US" sz="4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086600" y="37338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5137595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60/11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5276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371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 over HW?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87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18288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Trig Ratios to Find a Missing SIDE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917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1409700" y="2400298"/>
            <a:ext cx="5715000" cy="2133601"/>
          </a:xfrm>
        </p:spPr>
        <p:txBody>
          <a:bodyPr/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find a missing SIDE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971800" y="685800"/>
            <a:ext cx="5791200" cy="54102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Draw stick-man at the given angle.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Identify the GIVEN sides (</a:t>
            </a:r>
            <a:r>
              <a:rPr lang="en-US" sz="3500" b="1" dirty="0" smtClean="0"/>
              <a:t>O</a:t>
            </a:r>
            <a:r>
              <a:rPr lang="en-US" sz="3500" dirty="0" smtClean="0"/>
              <a:t>pposite, </a:t>
            </a:r>
            <a:r>
              <a:rPr lang="en-US" sz="3500" b="1" dirty="0" smtClean="0"/>
              <a:t>A</a:t>
            </a:r>
            <a:r>
              <a:rPr lang="en-US" sz="3500" dirty="0" smtClean="0"/>
              <a:t>djacent, or </a:t>
            </a:r>
            <a:r>
              <a:rPr lang="en-US" sz="3500" b="1" dirty="0" smtClean="0"/>
              <a:t>H</a:t>
            </a:r>
            <a:r>
              <a:rPr lang="en-US" sz="3500" dirty="0" smtClean="0"/>
              <a:t>ypotenuse).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Figure out which trig ratio to use.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Set up the EQUATION.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500" dirty="0" smtClean="0"/>
              <a:t>Solve for the variable.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245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28600" y="1981201"/>
            <a:ext cx="2667000" cy="828764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match the WS.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0" t="36685" r="63507" b="37891"/>
          <a:stretch/>
        </p:blipFill>
        <p:spPr bwMode="auto">
          <a:xfrm>
            <a:off x="2971799" y="533400"/>
            <a:ext cx="5930463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8" descr="MCj007871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668566" y="1943100"/>
            <a:ext cx="2682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638800" y="6096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4775" y="22098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4978292"/>
              </p:ext>
            </p:extLst>
          </p:nvPr>
        </p:nvGraphicFramePr>
        <p:xfrm>
          <a:off x="2921000" y="3741738"/>
          <a:ext cx="13462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5" imgW="304560" imgH="152280" progId="Equation.DSMT4">
                  <p:embed/>
                </p:oleObj>
              </mc:Choice>
              <mc:Fallback>
                <p:oleObj name="Equation" r:id="rId5" imgW="30456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21000" y="3741738"/>
                        <a:ext cx="1346200" cy="671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002887"/>
              </p:ext>
            </p:extLst>
          </p:nvPr>
        </p:nvGraphicFramePr>
        <p:xfrm>
          <a:off x="2846325" y="3088765"/>
          <a:ext cx="3554475" cy="18642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7" imgW="774360" imgH="406080" progId="Equation.DSMT4">
                  <p:embed/>
                </p:oleObj>
              </mc:Choice>
              <mc:Fallback>
                <p:oleObj name="Equation" r:id="rId7" imgW="774360" imgH="406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25" y="3088765"/>
                        <a:ext cx="3554475" cy="186423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919127"/>
              </p:ext>
            </p:extLst>
          </p:nvPr>
        </p:nvGraphicFramePr>
        <p:xfrm>
          <a:off x="2847975" y="4800600"/>
          <a:ext cx="4467225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9" imgW="952200" imgH="177480" progId="Equation.DSMT4">
                  <p:embed/>
                </p:oleObj>
              </mc:Choice>
              <mc:Fallback>
                <p:oleObj name="Equation" r:id="rId9" imgW="95220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7975" y="4800600"/>
                        <a:ext cx="4467225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718533"/>
              </p:ext>
            </p:extLst>
          </p:nvPr>
        </p:nvGraphicFramePr>
        <p:xfrm>
          <a:off x="3806825" y="5667375"/>
          <a:ext cx="25019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11" imgW="533160" imgH="177480" progId="Equation.DSMT4">
                  <p:embed/>
                </p:oleObj>
              </mc:Choice>
              <mc:Fallback>
                <p:oleObj name="Equation" r:id="rId11" imgW="533160" imgH="177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5667375"/>
                        <a:ext cx="250190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Placeholder 5"/>
          <p:cNvSpPr txBox="1">
            <a:spLocks/>
          </p:cNvSpPr>
          <p:nvPr/>
        </p:nvSpPr>
        <p:spPr>
          <a:xfrm>
            <a:off x="228600" y="2667001"/>
            <a:ext cx="2667000" cy="3733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defRPr kumimoji="0"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does x reside?</a:t>
            </a: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see it up high then we 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MULTIPLY!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833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65" t="39168" r="75712" b="26055"/>
          <a:stretch/>
        </p:blipFill>
        <p:spPr bwMode="auto">
          <a:xfrm>
            <a:off x="4491380" y="457842"/>
            <a:ext cx="2752040" cy="2970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929536"/>
            <a:ext cx="2362200" cy="990600"/>
          </a:xfrm>
        </p:spPr>
        <p:txBody>
          <a:bodyPr/>
          <a:lstStyle/>
          <a:p>
            <a:pPr algn="ctr"/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28600" y="1981200"/>
            <a:ext cx="2667000" cy="414496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match the WS.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8" descr="MCj007871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4879465" y="2740027"/>
            <a:ext cx="2682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267200" y="9906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43420" y="1342935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8597330"/>
              </p:ext>
            </p:extLst>
          </p:nvPr>
        </p:nvGraphicFramePr>
        <p:xfrm>
          <a:off x="3060700" y="3657600"/>
          <a:ext cx="1065213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5" imgW="241200" imgH="190440" progId="Equation.DSMT4">
                  <p:embed/>
                </p:oleObj>
              </mc:Choice>
              <mc:Fallback>
                <p:oleObj name="Equation" r:id="rId5" imgW="2412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60700" y="3657600"/>
                        <a:ext cx="1065213" cy="839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590350"/>
              </p:ext>
            </p:extLst>
          </p:nvPr>
        </p:nvGraphicFramePr>
        <p:xfrm>
          <a:off x="3099148" y="3212926"/>
          <a:ext cx="3200400" cy="17960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7" imgW="723600" imgH="406080" progId="Equation.DSMT4">
                  <p:embed/>
                </p:oleObj>
              </mc:Choice>
              <mc:Fallback>
                <p:oleObj name="Equation" r:id="rId7" imgW="723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9148" y="3212926"/>
                        <a:ext cx="3200400" cy="17960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0491317"/>
              </p:ext>
            </p:extLst>
          </p:nvPr>
        </p:nvGraphicFramePr>
        <p:xfrm>
          <a:off x="2971800" y="4876800"/>
          <a:ext cx="2514600" cy="14107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Equation" r:id="rId9" imgW="723600" imgH="406080" progId="Equation.DSMT4">
                  <p:embed/>
                </p:oleObj>
              </mc:Choice>
              <mc:Fallback>
                <p:oleObj name="Equation" r:id="rId9" imgW="7236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876800"/>
                        <a:ext cx="2514600" cy="14107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583048"/>
              </p:ext>
            </p:extLst>
          </p:nvPr>
        </p:nvGraphicFramePr>
        <p:xfrm>
          <a:off x="6172200" y="5562600"/>
          <a:ext cx="2859088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Equation" r:id="rId11" imgW="609480" imgH="177480" progId="Equation.DSMT4">
                  <p:embed/>
                </p:oleObj>
              </mc:Choice>
              <mc:Fallback>
                <p:oleObj name="Equation" r:id="rId11" imgW="6094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562600"/>
                        <a:ext cx="2859088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Placeholder 5"/>
          <p:cNvSpPr txBox="1">
            <a:spLocks/>
          </p:cNvSpPr>
          <p:nvPr/>
        </p:nvSpPr>
        <p:spPr>
          <a:xfrm>
            <a:off x="228600" y="2543264"/>
            <a:ext cx="2667000" cy="3628935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spcAft>
                <a:spcPts val="1000"/>
              </a:spcAft>
              <a:buClr>
                <a:schemeClr val="accent1"/>
              </a:buClr>
              <a:buSzPct val="85000"/>
              <a:buFont typeface="Wingdings 2"/>
              <a:buNone/>
              <a:defRPr kumimoji="0" sz="1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None/>
              <a:defRPr kumimoji="0"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None/>
              <a:defRPr kumimoji="0"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None/>
              <a:defRPr kumimoji="0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does x reside?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is down below,</a:t>
            </a:r>
            <a:b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X and the angle will 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switch…</a:t>
            </a:r>
          </a:p>
          <a:p>
            <a:pPr algn="ctr"/>
            <a:r>
              <a:rPr lang="en-US" sz="7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 &amp; DIVIDE</a:t>
            </a:r>
            <a:endParaRPr lang="en-US" sz="7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268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8" t="40041" r="76452" b="19918"/>
          <a:stretch/>
        </p:blipFill>
        <p:spPr bwMode="auto">
          <a:xfrm>
            <a:off x="6157064" y="457200"/>
            <a:ext cx="2399786" cy="3131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228600" y="1981200"/>
            <a:ext cx="2667000" cy="4144963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 match the WS.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8" descr="MCj0078717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6442790" y="2476500"/>
            <a:ext cx="2682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862427" y="578285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56957" y="2720236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7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168575"/>
              </p:ext>
            </p:extLst>
          </p:nvPr>
        </p:nvGraphicFramePr>
        <p:xfrm>
          <a:off x="2921000" y="3741738"/>
          <a:ext cx="13462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5" imgW="304560" imgH="152280" progId="Equation.DSMT4">
                  <p:embed/>
                </p:oleObj>
              </mc:Choice>
              <mc:Fallback>
                <p:oleObj name="Equation" r:id="rId5" imgW="30456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21000" y="3741738"/>
                        <a:ext cx="1346200" cy="671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5139216"/>
              </p:ext>
            </p:extLst>
          </p:nvPr>
        </p:nvGraphicFramePr>
        <p:xfrm>
          <a:off x="2895600" y="3089275"/>
          <a:ext cx="3786188" cy="186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7" imgW="825480" imgH="406080" progId="Equation.DSMT4">
                  <p:embed/>
                </p:oleObj>
              </mc:Choice>
              <mc:Fallback>
                <p:oleObj name="Equation" r:id="rId7" imgW="825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3089275"/>
                        <a:ext cx="3786188" cy="186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106997"/>
              </p:ext>
            </p:extLst>
          </p:nvPr>
        </p:nvGraphicFramePr>
        <p:xfrm>
          <a:off x="2869328" y="4965026"/>
          <a:ext cx="2693272" cy="1435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9" imgW="761760" imgH="406080" progId="Equation.DSMT4">
                  <p:embed/>
                </p:oleObj>
              </mc:Choice>
              <mc:Fallback>
                <p:oleObj name="Equation" r:id="rId9" imgW="7617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9328" y="4965026"/>
                        <a:ext cx="2693272" cy="14357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954910"/>
              </p:ext>
            </p:extLst>
          </p:nvPr>
        </p:nvGraphicFramePr>
        <p:xfrm>
          <a:off x="6115050" y="5486400"/>
          <a:ext cx="28003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11" imgW="596880" imgH="177480" progId="Equation.DSMT4">
                  <p:embed/>
                </p:oleObj>
              </mc:Choice>
              <mc:Fallback>
                <p:oleObj name="Equation" r:id="rId11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050" y="5486400"/>
                        <a:ext cx="28003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685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accent3">
                    <a:lumMod val="75000"/>
                  </a:schemeClr>
                </a:solidFill>
              </a:rPr>
              <a:t>Puzzle</a:t>
            </a:r>
            <a:endParaRPr lang="en-US" sz="8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1524000"/>
          </a:xfrm>
        </p:spPr>
        <p:txBody>
          <a:bodyPr>
            <a:noAutofit/>
          </a:bodyPr>
          <a:lstStyle/>
          <a:p>
            <a:r>
              <a:rPr lang="en-US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work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737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16764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Getting’ </a:t>
            </a:r>
            <a:r>
              <a:rPr lang="en-US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Triggy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It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Video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3105835"/>
            <a:ext cx="6858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hlinkClick r:id="rId2"/>
              </a:rPr>
              <a:t>http://</a:t>
            </a:r>
            <a:r>
              <a:rPr lang="en-US" sz="2000" b="1" dirty="0" smtClean="0">
                <a:hlinkClick r:id="rId2"/>
              </a:rPr>
              <a:t>www.youtube.com/watch?v=t2uPYYLH4Zo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0872922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urple box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RespondGraphMast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RespondQuestionMaster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ine with bubbl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iRespondGraphMaster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137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Arial</vt:lpstr>
      <vt:lpstr>Calibri</vt:lpstr>
      <vt:lpstr>Century Gothic</vt:lpstr>
      <vt:lpstr>Symbol</vt:lpstr>
      <vt:lpstr>Tw Cen MT</vt:lpstr>
      <vt:lpstr>Wingdings</vt:lpstr>
      <vt:lpstr>Wingdings 2</vt:lpstr>
      <vt:lpstr>Wingdings 3</vt:lpstr>
      <vt:lpstr>iRespondGraphMaster</vt:lpstr>
      <vt:lpstr>purple box</vt:lpstr>
      <vt:lpstr>1_iRespondGraphMaster</vt:lpstr>
      <vt:lpstr>1_iRespondQuestionMaster</vt:lpstr>
      <vt:lpstr>line with bubble</vt:lpstr>
      <vt:lpstr>2_iRespondGraphMaster</vt:lpstr>
      <vt:lpstr>Equation</vt:lpstr>
      <vt:lpstr>Warm up</vt:lpstr>
      <vt:lpstr>Questions over HW?</vt:lpstr>
      <vt:lpstr>Using Trig Ratios to Find a Missing SIDE</vt:lpstr>
      <vt:lpstr>To find a missing SIDE</vt:lpstr>
      <vt:lpstr>1.</vt:lpstr>
      <vt:lpstr>2.</vt:lpstr>
      <vt:lpstr>3.</vt:lpstr>
      <vt:lpstr>Class work</vt:lpstr>
      <vt:lpstr>Getting’ Triggy With It Video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Emily Freeman</dc:creator>
  <cp:lastModifiedBy>Allison Chapman</cp:lastModifiedBy>
  <cp:revision>10</cp:revision>
  <dcterms:created xsi:type="dcterms:W3CDTF">2013-09-17T18:44:33Z</dcterms:created>
  <dcterms:modified xsi:type="dcterms:W3CDTF">2016-10-07T19:46:55Z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  <property fmtid="{D5CDD505-2E9C-101B-9397-08002B2CF9AE}" pid="4" name="ShowTimer">
    <vt:bool>true</vt:bool>
  </property>
  <property fmtid="{D5CDD505-2E9C-101B-9397-08002B2CF9AE}" pid="5" name="ShowPercent">
    <vt:bool>true</vt:bool>
  </property>
</Properties>
</file>