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3849" r:id="rId2"/>
    <p:sldMasterId id="2147484127" r:id="rId3"/>
  </p:sldMasterIdLst>
  <p:notesMasterIdLst>
    <p:notesMasterId r:id="rId31"/>
  </p:notesMasterIdLst>
  <p:handoutMasterIdLst>
    <p:handoutMasterId r:id="rId32"/>
  </p:handoutMasterIdLst>
  <p:sldIdLst>
    <p:sldId id="447" r:id="rId4"/>
    <p:sldId id="383" r:id="rId5"/>
    <p:sldId id="444" r:id="rId6"/>
    <p:sldId id="417" r:id="rId7"/>
    <p:sldId id="420" r:id="rId8"/>
    <p:sldId id="421" r:id="rId9"/>
    <p:sldId id="419" r:id="rId10"/>
    <p:sldId id="422" r:id="rId11"/>
    <p:sldId id="423" r:id="rId12"/>
    <p:sldId id="424" r:id="rId13"/>
    <p:sldId id="425" r:id="rId14"/>
    <p:sldId id="426" r:id="rId15"/>
    <p:sldId id="428" r:id="rId16"/>
    <p:sldId id="429" r:id="rId17"/>
    <p:sldId id="437" r:id="rId18"/>
    <p:sldId id="441" r:id="rId19"/>
    <p:sldId id="430" r:id="rId20"/>
    <p:sldId id="431" r:id="rId21"/>
    <p:sldId id="433" r:id="rId22"/>
    <p:sldId id="438" r:id="rId23"/>
    <p:sldId id="440" r:id="rId24"/>
    <p:sldId id="448" r:id="rId25"/>
    <p:sldId id="449" r:id="rId26"/>
    <p:sldId id="450" r:id="rId27"/>
    <p:sldId id="451" r:id="rId28"/>
    <p:sldId id="445" r:id="rId29"/>
    <p:sldId id="446" r:id="rId3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00FF"/>
    <a:srgbClr val="FFCC00"/>
    <a:srgbClr val="FFFF00"/>
    <a:srgbClr val="FFFF66"/>
    <a:srgbClr val="990000"/>
    <a:srgbClr val="A50021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6" autoAdjust="0"/>
    <p:restoredTop sz="9466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6EA23C-229C-4B19-97B4-DBCC07264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AD9BB8-3632-40B8-93B5-3B927804E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0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A5D7211-3CE5-4F5D-86B0-9B56F39107B3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6682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58057DB-6BF5-4277-A00A-75CF3A432B8A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17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0937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123B051-BBCF-43D1-B648-673450292F75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929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DC87757-F0D3-42BF-9C77-9E426C1D50D7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19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5630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645C7E-F22B-4240-BADE-EF12433EE3A9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0807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80434DB-AE52-46FA-B08D-F97321DC54BC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21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279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196FA68-EA14-4261-BC2D-79C08243F8D4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297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54422F0-798E-4B89-8067-E59351161214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099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1E7FAC3-7BA0-446C-B113-C4891CF03E0F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90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78875A0-26BF-4E55-B407-602B8018B46C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10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6966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FCAD80F-1BE1-44E2-9872-F8B6C93A4CD4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1647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81D07BB-C249-45F5-9D9C-70DEDADB7D50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14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653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B2EFEF0-4AF7-40F8-BE90-7A9A57DEF8A7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1197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99AFFB4-DEE4-4C8D-91DB-D2C4244A8CCF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16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931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DD85-2C27-4138-A667-B99498992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E3F04-964F-4C82-A35E-0BBDF09B0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2B47-4A52-497B-BC51-B7B72CE5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11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57BCF-85E1-4D79-8B93-64BDB380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7912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82F3-7CA8-4D71-A075-10C13756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5093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166DF-46C1-44C8-8A9D-E879F4881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8889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5BE4C-4EDF-411D-B72B-9D4019B17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63966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EB91-BA48-464F-8907-F82CEC811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9477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0894-9846-4571-BAE4-29BEDB07C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86934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E115E-594A-4652-9018-041513CE8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24908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6C1B-2E78-4AEE-B776-8C5186BA1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11930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2EA0B-CE47-4D26-9219-3289F18E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62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BFE86-5995-478F-BE50-2E47265D5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052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66A9-0024-4D18-8E90-3644017C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23065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62493-9C45-4473-82F3-8CCA6738F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8881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EFBB-FDFC-4191-A899-F8CF8E11E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55006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5EC96-2A36-43DA-B49F-E21388602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46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F6C8C-0B55-4CAF-821A-88DD96E6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141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436E2-59FD-4124-A99D-8D0C95324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70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363F-F607-4974-BF9A-9404D46D6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76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8E0-6E44-4D88-8938-8A0C9EDFD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31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7C30-F1C9-4ECA-9A04-9528DACB1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7AF1-1CC1-44F6-97DF-6EEA1CF9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77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CA71-A8B2-461F-8178-6373BA32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0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9455E-3691-4E9B-AF21-B7ACC4DF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2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0782-8D64-4861-BE7A-AF7E01CBD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4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7C5C-4F8A-456B-B40D-EF942C0D6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9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E7BF7-C9F5-42FA-A13B-00F13DAB3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0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90F3-9257-4906-9AC6-15119230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C3601-13FB-48EB-A2DF-CB114BEDA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6049-AACB-4FA8-87CE-68D550D83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071C-973F-4210-A910-BAB04D6E7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8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73A5-8682-41EE-93F1-187865AD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33DA4C6-7739-4F36-8268-C7B8BA6D3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3B3EAE1-4EBE-4545-8C00-23119167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  <p:sldLayoutId id="2147484433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4099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128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123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4124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4125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6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7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101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4120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4115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4116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4117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118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19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103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4109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0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1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2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3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4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4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4105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06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07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08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1.bp.blogspot.com/_bMI-KJUhzj4/SfG_kYzUbGI/AAAAAAAACCU/h-TGNyJQ7Bc/s1600-h/4+suits.jpg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2.bp.blogspot.com/_bMI-KJUhzj4/SfG-RjEQQaI/AAAAAAAACCE/CKH3xPxF8zo/s1600-h/spade+suit.jpg" TargetMode="External"/><Relationship Id="rId7" Type="http://schemas.openxmlformats.org/officeDocument/2006/relationships/hyperlink" Target="http://1.bp.blogspot.com/_bMI-KJUhzj4/SfG9KxU-EuI/AAAAAAAACB0/-M1DLQLws3g/s1600-h/club+suit.jp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hyperlink" Target="http://2.bp.blogspot.com/_bMI-KJUhzj4/SfG93bXxVnI/AAAAAAAACB8/bCwWJhTfy6w/s1600-h/diamond+suit.jpg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4.bp.blogspot.com/_bMI-KJUhzj4/SfG-fluyTrI/AAAAAAAACCM/eVH_-oONGCk/s1600-h/heartsuit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3.png"/><Relationship Id="rId4" Type="http://schemas.openxmlformats.org/officeDocument/2006/relationships/image" Target="../media/image2.png"/><Relationship Id="rId9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2.wmf"/><Relationship Id="rId4" Type="http://schemas.openxmlformats.org/officeDocument/2006/relationships/image" Target="../media/image23.png"/><Relationship Id="rId9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png"/><Relationship Id="rId5" Type="http://schemas.openxmlformats.org/officeDocument/2006/relationships/image" Target="../media/image33.wmf"/><Relationship Id="rId10" Type="http://schemas.openxmlformats.org/officeDocument/2006/relationships/image" Target="../media/image35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-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0" dirty="0"/>
              <a:t>1) When rolling a </a:t>
            </a:r>
            <a:r>
              <a:rPr lang="en-US" sz="2400" b="0" dirty="0" smtClean="0"/>
              <a:t>die what </a:t>
            </a:r>
            <a:r>
              <a:rPr lang="en-US" sz="2400" b="0" dirty="0"/>
              <a:t>is the probability of rolling a 6?</a:t>
            </a:r>
          </a:p>
          <a:p>
            <a:endParaRPr lang="en-US" sz="2400" b="0" dirty="0" smtClean="0"/>
          </a:p>
          <a:p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400" b="0" dirty="0"/>
              <a:t>2) When rolling a </a:t>
            </a:r>
            <a:r>
              <a:rPr lang="en-US" sz="2400" b="0" dirty="0" smtClean="0"/>
              <a:t>die what </a:t>
            </a:r>
            <a:r>
              <a:rPr lang="en-US" sz="2400" b="0" dirty="0"/>
              <a:t>is the probability of rolling an even number?</a:t>
            </a:r>
          </a:p>
          <a:p>
            <a:endParaRPr lang="en-US" sz="2400" b="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27289"/>
      </p:ext>
    </p:extLst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55588" y="1314450"/>
            <a:ext cx="7745412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4000" dirty="0" smtClean="0">
                <a:solidFill>
                  <a:srgbClr val="000000"/>
                </a:solidFill>
                <a:latin typeface="Century Gothic" pitchFamily="34" charset="0"/>
              </a:rPr>
              <a:t>When </a:t>
            </a:r>
            <a:r>
              <a:rPr lang="en-US" sz="4000" dirty="0">
                <a:solidFill>
                  <a:srgbClr val="000000"/>
                </a:solidFill>
                <a:latin typeface="Century Gothic" pitchFamily="34" charset="0"/>
              </a:rPr>
              <a:t>rolling two </a:t>
            </a:r>
            <a:r>
              <a:rPr lang="en-US" sz="4000" dirty="0" smtClean="0">
                <a:solidFill>
                  <a:srgbClr val="000000"/>
                </a:solidFill>
                <a:latin typeface="Century Gothic" pitchFamily="34" charset="0"/>
              </a:rPr>
              <a:t>dice find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endParaRPr lang="en-US" sz="4000" dirty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spcBef>
                <a:spcPct val="35000"/>
              </a:spcBef>
            </a:pPr>
            <a:r>
              <a:rPr lang="en-US" sz="4000" b="1" dirty="0" smtClean="0">
                <a:solidFill>
                  <a:srgbClr val="000000"/>
                </a:solidFill>
                <a:latin typeface="Century Gothic" pitchFamily="34" charset="0"/>
              </a:rPr>
              <a:t>P(sum 4 or sum 5)</a:t>
            </a:r>
            <a:endParaRPr lang="en-US" sz="4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Example 2: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931624"/>
              </p:ext>
            </p:extLst>
          </p:nvPr>
        </p:nvGraphicFramePr>
        <p:xfrm>
          <a:off x="4876799" y="2819400"/>
          <a:ext cx="3962401" cy="3503904"/>
        </p:xfrm>
        <a:graphic>
          <a:graphicData uri="http://schemas.openxmlformats.org/drawingml/2006/table">
            <a:tbl>
              <a:tblPr/>
              <a:tblGrid>
                <a:gridCol w="286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3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0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059614"/>
              </p:ext>
            </p:extLst>
          </p:nvPr>
        </p:nvGraphicFramePr>
        <p:xfrm>
          <a:off x="421481" y="3690938"/>
          <a:ext cx="2205038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5" imgW="571320" imgH="406080" progId="">
                  <p:embed/>
                </p:oleObj>
              </mc:Choice>
              <mc:Fallback>
                <p:oleObj name="Equation" r:id="rId5" imgW="571320" imgH="4060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" y="3690938"/>
                        <a:ext cx="2205038" cy="156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450154"/>
              </p:ext>
            </p:extLst>
          </p:nvPr>
        </p:nvGraphicFramePr>
        <p:xfrm>
          <a:off x="2706687" y="3571876"/>
          <a:ext cx="1599659" cy="1762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Equation" r:id="rId7" imgW="368280" imgH="406080" progId="">
                  <p:embed/>
                </p:oleObj>
              </mc:Choice>
              <mc:Fallback>
                <p:oleObj name="Equation" r:id="rId7" imgW="368280" imgH="4060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7" y="3571876"/>
                        <a:ext cx="1599659" cy="1762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4+sui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5080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143000"/>
          </a:xfrm>
        </p:spPr>
        <p:txBody>
          <a:bodyPr/>
          <a:lstStyle/>
          <a:p>
            <a:r>
              <a:rPr lang="en-US" u="sng" dirty="0" smtClean="0"/>
              <a:t>Deck of Cards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295400"/>
            <a:ext cx="3657600" cy="5334000"/>
          </a:xfrm>
          <a:ln w="19050">
            <a:solidFill>
              <a:srgbClr val="FF33CC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52 total cards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 Suits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 cards in each suit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 Face cards in each suit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 descr="spade+sui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diamond+sui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35814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 descr="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club+sui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56025"/>
            <a:ext cx="335280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heartsuit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0"/>
            <a:ext cx="34290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4400" dirty="0" smtClean="0">
                <a:solidFill>
                  <a:srgbClr val="000000"/>
                </a:solidFill>
                <a:latin typeface="Century Gothic" pitchFamily="34" charset="0"/>
              </a:rPr>
              <a:t>In a deck of cards, find  </a:t>
            </a:r>
          </a:p>
          <a:p>
            <a:pPr>
              <a:spcBef>
                <a:spcPct val="3500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Century Gothic" pitchFamily="34" charset="0"/>
              </a:rPr>
              <a:t>P(Queen or Ace)</a:t>
            </a:r>
            <a:endParaRPr lang="en-US" sz="44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Example 3: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0528"/>
              </p:ext>
            </p:extLst>
          </p:nvPr>
        </p:nvGraphicFramePr>
        <p:xfrm>
          <a:off x="914400" y="3124200"/>
          <a:ext cx="3434019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5" imgW="571320" imgH="406080" progId="">
                  <p:embed/>
                </p:oleObj>
              </mc:Choice>
              <mc:Fallback>
                <p:oleObj name="Equation" r:id="rId5" imgW="571320" imgH="4060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3434019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834572"/>
              </p:ext>
            </p:extLst>
          </p:nvPr>
        </p:nvGraphicFramePr>
        <p:xfrm>
          <a:off x="4555173" y="3048000"/>
          <a:ext cx="2295525" cy="261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7" name="Equation" r:id="rId7" imgW="355320" imgH="406080" progId="">
                  <p:embed/>
                </p:oleObj>
              </mc:Choice>
              <mc:Fallback>
                <p:oleObj name="Equation" r:id="rId7" imgW="355320" imgH="4060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173" y="3048000"/>
                        <a:ext cx="2295525" cy="2618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55588" y="2209800"/>
            <a:ext cx="8629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35000"/>
              </a:spcBef>
            </a:pP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P(A</a:t>
            </a:r>
            <a:r>
              <a:rPr lang="en-US" sz="40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b="1" dirty="0">
                <a:solidFill>
                  <a:srgbClr val="000000"/>
                </a:solidFill>
                <a:latin typeface="+mj-lt"/>
              </a:rPr>
              <a:t>or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B) = P(A) </a:t>
            </a:r>
            <a:r>
              <a:rPr lang="en-US" sz="4000" b="1" dirty="0">
                <a:solidFill>
                  <a:srgbClr val="000000"/>
                </a:solidFill>
                <a:latin typeface="+mj-lt"/>
              </a:rPr>
              <a:t>+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 P(B) </a:t>
            </a:r>
            <a:r>
              <a:rPr lang="en-US" sz="4000" dirty="0">
                <a:solidFill>
                  <a:srgbClr val="FF0000"/>
                </a:solidFill>
                <a:latin typeface="+mj-lt"/>
              </a:rPr>
              <a:t>– 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P(A </a:t>
            </a:r>
            <a:r>
              <a:rPr lang="en-US" sz="4000" dirty="0" smtClean="0">
                <a:solidFill>
                  <a:srgbClr val="000000"/>
                </a:solidFill>
                <a:latin typeface="+mj-lt"/>
                <a:sym typeface="Symbol"/>
              </a:rPr>
              <a:t> 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B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)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0000"/>
                </a:solidFill>
                <a:latin typeface="+mj-lt"/>
              </a:rPr>
              <a:t>Overlapping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Events Formula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891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39624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endParaRPr lang="en-US" sz="28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4:  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311150" y="1314450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Find the probability that a person will drink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both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A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= drink coffee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>
                <a:solidFill>
                  <a:srgbClr val="000000"/>
                </a:solidFill>
                <a:latin typeface="+mj-lt"/>
              </a:rPr>
              <a:t>B = drink soda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endParaRPr lang="en-US" sz="36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spcBef>
                <a:spcPct val="35000"/>
              </a:spcBef>
            </a:pPr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9943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9"/>
          <a:stretch/>
        </p:blipFill>
        <p:spPr bwMode="auto">
          <a:xfrm>
            <a:off x="4342401" y="2362200"/>
            <a:ext cx="460062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632300"/>
              </p:ext>
            </p:extLst>
          </p:nvPr>
        </p:nvGraphicFramePr>
        <p:xfrm>
          <a:off x="1295399" y="4038600"/>
          <a:ext cx="1625771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6" imgW="279360" imgH="406080" progId="">
                  <p:embed/>
                </p:oleObj>
              </mc:Choice>
              <mc:Fallback>
                <p:oleObj name="Equation" r:id="rId6" imgW="279360" imgH="40608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9" y="4038600"/>
                        <a:ext cx="1625771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Find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P(A </a:t>
            </a:r>
            <a:r>
              <a:rPr lang="en-US" sz="3600" dirty="0" smtClean="0">
                <a:solidFill>
                  <a:srgbClr val="000000"/>
                </a:solidFill>
                <a:latin typeface="+mj-lt"/>
                <a:sym typeface="Symbol"/>
              </a:rPr>
              <a:t>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B)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A = band members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B = club members</a:t>
            </a:r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5: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5"/>
          <a:stretch/>
        </p:blipFill>
        <p:spPr bwMode="auto">
          <a:xfrm>
            <a:off x="5242560" y="1676400"/>
            <a:ext cx="3810000" cy="306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152895"/>
              </p:ext>
            </p:extLst>
          </p:nvPr>
        </p:nvGraphicFramePr>
        <p:xfrm>
          <a:off x="1806575" y="5181600"/>
          <a:ext cx="1341438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6" imgW="368280" imgH="406080" progId="">
                  <p:embed/>
                </p:oleObj>
              </mc:Choice>
              <mc:Fallback>
                <p:oleObj name="Equation" r:id="rId6" imgW="368280" imgH="40608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5181600"/>
                        <a:ext cx="1341438" cy="1477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614827"/>
              </p:ext>
            </p:extLst>
          </p:nvPr>
        </p:nvGraphicFramePr>
        <p:xfrm>
          <a:off x="200660" y="3505200"/>
          <a:ext cx="4884738" cy="1458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tion" r:id="rId8" imgW="1358640" imgH="406080" progId="">
                  <p:embed/>
                </p:oleObj>
              </mc:Choice>
              <mc:Fallback>
                <p:oleObj name="Equation" r:id="rId8" imgW="1358640" imgH="40608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" y="3505200"/>
                        <a:ext cx="4884738" cy="14588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In a deck 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of 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cards find</a:t>
            </a:r>
          </a:p>
          <a:p>
            <a:pPr>
              <a:spcBef>
                <a:spcPct val="35000"/>
              </a:spcBef>
            </a:pP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+mj-lt"/>
              </a:rPr>
              <a:t>P(King or Club)</a:t>
            </a:r>
            <a:endParaRPr lang="en-US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6: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02365"/>
              </p:ext>
            </p:extLst>
          </p:nvPr>
        </p:nvGraphicFramePr>
        <p:xfrm>
          <a:off x="705369" y="3505200"/>
          <a:ext cx="4400031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5" imgW="901440" imgH="406080" progId="">
                  <p:embed/>
                </p:oleObj>
              </mc:Choice>
              <mc:Fallback>
                <p:oleObj name="Equation" r:id="rId5" imgW="901440" imgH="4060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69" y="3505200"/>
                        <a:ext cx="4400031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70513"/>
              </p:ext>
            </p:extLst>
          </p:nvPr>
        </p:nvGraphicFramePr>
        <p:xfrm>
          <a:off x="5181600" y="3048000"/>
          <a:ext cx="2492375" cy="2843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7" imgW="355320" imgH="406080" progId="">
                  <p:embed/>
                </p:oleObj>
              </mc:Choice>
              <mc:Fallback>
                <p:oleObj name="Equation" r:id="rId7" imgW="355320" imgH="40608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2492375" cy="2843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Find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the 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P(picking 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a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female</a:t>
            </a:r>
            <a:r>
              <a:rPr lang="en-US" sz="3600" dirty="0">
                <a:solidFill>
                  <a:srgbClr val="000000"/>
                </a:solidFill>
                <a:latin typeface="+mj-lt"/>
              </a:rPr>
              <a:t> or a person from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Florida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).</a:t>
            </a:r>
            <a:endParaRPr lang="en-US" sz="3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7: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3916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48724"/>
              </p:ext>
            </p:extLst>
          </p:nvPr>
        </p:nvGraphicFramePr>
        <p:xfrm>
          <a:off x="228600" y="3149600"/>
          <a:ext cx="3810001" cy="2489200"/>
        </p:xfrm>
        <a:graphic>
          <a:graphicData uri="http://schemas.openxmlformats.org/drawingml/2006/table">
            <a:tbl>
              <a:tblPr/>
              <a:tblGrid>
                <a:gridCol w="76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98041"/>
              </p:ext>
            </p:extLst>
          </p:nvPr>
        </p:nvGraphicFramePr>
        <p:xfrm>
          <a:off x="4800600" y="2590800"/>
          <a:ext cx="301307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9" name="Equation" r:id="rId5" imgW="838080" imgH="406080" progId="">
                  <p:embed/>
                </p:oleObj>
              </mc:Choice>
              <mc:Fallback>
                <p:oleObj name="Equation" r:id="rId5" imgW="838080" imgH="40608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90800"/>
                        <a:ext cx="301307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853592"/>
              </p:ext>
            </p:extLst>
          </p:nvPr>
        </p:nvGraphicFramePr>
        <p:xfrm>
          <a:off x="5607049" y="4267200"/>
          <a:ext cx="1936511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Equation" r:id="rId7" imgW="368280" imgH="406080" progId="">
                  <p:embed/>
                </p:oleObj>
              </mc:Choice>
              <mc:Fallback>
                <p:oleObj name="Equation" r:id="rId7" imgW="368280" imgH="406080" progId="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49" y="4267200"/>
                        <a:ext cx="1936511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55588" y="1314450"/>
            <a:ext cx="86296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When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rolling 2 dice, 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find P(an </a:t>
            </a:r>
            <a:r>
              <a:rPr lang="en-US" sz="3200" b="1" dirty="0">
                <a:solidFill>
                  <a:srgbClr val="000000"/>
                </a:solidFill>
                <a:latin typeface="+mj-lt"/>
              </a:rPr>
              <a:t>even sum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or a number </a:t>
            </a:r>
            <a:r>
              <a:rPr lang="en-US" sz="3200" b="1" dirty="0">
                <a:solidFill>
                  <a:srgbClr val="000000"/>
                </a:solidFill>
                <a:latin typeface="+mj-lt"/>
              </a:rPr>
              <a:t>greater than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10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).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8: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702301"/>
              </p:ext>
            </p:extLst>
          </p:nvPr>
        </p:nvGraphicFramePr>
        <p:xfrm>
          <a:off x="4876799" y="2819400"/>
          <a:ext cx="3962401" cy="3503904"/>
        </p:xfrm>
        <a:graphic>
          <a:graphicData uri="http://schemas.openxmlformats.org/drawingml/2006/table">
            <a:tbl>
              <a:tblPr/>
              <a:tblGrid>
                <a:gridCol w="286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3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0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917273"/>
              </p:ext>
            </p:extLst>
          </p:nvPr>
        </p:nvGraphicFramePr>
        <p:xfrm>
          <a:off x="457200" y="2514600"/>
          <a:ext cx="3874338" cy="172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Equation" r:id="rId5" imgW="914400" imgH="406080" progId="">
                  <p:embed/>
                </p:oleObj>
              </mc:Choice>
              <mc:Fallback>
                <p:oleObj name="Equation" r:id="rId5" imgW="914400" imgH="40608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874338" cy="1720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470083"/>
              </p:ext>
            </p:extLst>
          </p:nvPr>
        </p:nvGraphicFramePr>
        <p:xfrm>
          <a:off x="1968500" y="4427632"/>
          <a:ext cx="1536700" cy="2231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Equation" r:id="rId7" imgW="279360" imgH="406080" progId="">
                  <p:embed/>
                </p:oleObj>
              </mc:Choice>
              <mc:Fallback>
                <p:oleObj name="Equation" r:id="rId7" imgW="279360" imgH="40608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427632"/>
                        <a:ext cx="1536700" cy="2231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CCGPS Geometry</a:t>
            </a:r>
            <a:br>
              <a:rPr lang="en-US" sz="4000" dirty="0" smtClean="0">
                <a:solidFill>
                  <a:srgbClr val="FFFFCC"/>
                </a:solidFill>
              </a:rPr>
            </a:br>
            <a:r>
              <a:rPr lang="en-US" sz="4000" dirty="0" smtClean="0">
                <a:solidFill>
                  <a:srgbClr val="FFFFCC"/>
                </a:solidFill>
              </a:rPr>
              <a:t>Day 72 (4-7-14)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7630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UNIT QUESTION: What connection does conditional probability have to independence?</a:t>
            </a:r>
          </a:p>
          <a:p>
            <a:pPr eaLnBrk="1" hangingPunct="1"/>
            <a:r>
              <a:rPr lang="en-US" dirty="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u="sng" dirty="0">
                <a:solidFill>
                  <a:srgbClr val="FFFFCC"/>
                </a:solidFill>
                <a:latin typeface="Arial" charset="0"/>
              </a:rPr>
              <a:t>MCC9-12.S.CP.1-7</a:t>
            </a:r>
          </a:p>
          <a:p>
            <a:pPr eaLnBrk="1" hangingPunct="1"/>
            <a:endParaRPr lang="en-US" u="sng" dirty="0">
              <a:solidFill>
                <a:srgbClr val="FFFFCC"/>
              </a:solidFill>
              <a:latin typeface="Arial" charset="0"/>
            </a:endParaRPr>
          </a:p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Today’s Question:</a:t>
            </a:r>
          </a:p>
          <a:p>
            <a:pPr eaLnBrk="1" hangingPunct="1"/>
            <a:r>
              <a:rPr lang="en-US" sz="4000" dirty="0">
                <a:solidFill>
                  <a:srgbClr val="FFFFCC"/>
                </a:solidFill>
                <a:latin typeface="Arial" charset="0"/>
              </a:rPr>
              <a:t>What is the difference between the intersection and the union of 2 events?</a:t>
            </a:r>
          </a:p>
          <a:p>
            <a:pPr eaLnBrk="1" hangingPunct="1"/>
            <a:r>
              <a:rPr lang="en-US" dirty="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u="sng" dirty="0">
                <a:solidFill>
                  <a:srgbClr val="FFFFCC"/>
                </a:solidFill>
                <a:latin typeface="Arial" charset="0"/>
              </a:rPr>
              <a:t>MCC9-12.S.CP.1,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5"/>
          <a:stretch/>
        </p:blipFill>
        <p:spPr bwMode="auto">
          <a:xfrm>
            <a:off x="4501100" y="2362200"/>
            <a:ext cx="46429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85750" y="1447800"/>
            <a:ext cx="8629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Find</a:t>
            </a:r>
          </a:p>
          <a:p>
            <a:endParaRPr lang="en-US" sz="4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Example 9:  Complementary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Events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4608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69439"/>
              </p:ext>
            </p:extLst>
          </p:nvPr>
        </p:nvGraphicFramePr>
        <p:xfrm>
          <a:off x="1584325" y="1331912"/>
          <a:ext cx="22050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9" name="Equation" r:id="rId5" imgW="698400" imgH="253800" progId="">
                  <p:embed/>
                </p:oleObj>
              </mc:Choice>
              <mc:Fallback>
                <p:oleObj name="Equation" r:id="rId5" imgW="698400" imgH="25380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1331912"/>
                        <a:ext cx="2205038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99078"/>
              </p:ext>
            </p:extLst>
          </p:nvPr>
        </p:nvGraphicFramePr>
        <p:xfrm>
          <a:off x="457200" y="2286000"/>
          <a:ext cx="1950387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0" name="Equation" r:id="rId7" imgW="393480" imgH="406080" progId="">
                  <p:embed/>
                </p:oleObj>
              </mc:Choice>
              <mc:Fallback>
                <p:oleObj name="Equation" r:id="rId7" imgW="393480" imgH="40608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1950387" cy="2011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50862"/>
              </p:ext>
            </p:extLst>
          </p:nvPr>
        </p:nvGraphicFramePr>
        <p:xfrm>
          <a:off x="2590800" y="2461418"/>
          <a:ext cx="1846458" cy="2034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1" name="Equation" r:id="rId9" imgW="368280" imgH="406080" progId="">
                  <p:embed/>
                </p:oleObj>
              </mc:Choice>
              <mc:Fallback>
                <p:oleObj name="Equation" r:id="rId9" imgW="368280" imgH="40608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461418"/>
                        <a:ext cx="1846458" cy="20343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5588" y="1314450"/>
            <a:ext cx="46974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800">
              <a:solidFill>
                <a:srgbClr val="000000"/>
              </a:solidFill>
              <a:latin typeface="+mj-lt"/>
            </a:endParaRPr>
          </a:p>
          <a:p>
            <a:endParaRPr lang="en-US" sz="280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000000"/>
                </a:solidFill>
                <a:latin typeface="+mj-lt"/>
              </a:rPr>
              <a:t>Example </a:t>
            </a: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10:  </a:t>
            </a:r>
            <a:r>
              <a:rPr lang="en-US" sz="3600" b="1" dirty="0">
                <a:solidFill>
                  <a:srgbClr val="000000"/>
                </a:solidFill>
                <a:latin typeface="+mj-lt"/>
              </a:rPr>
              <a:t>Complementary Events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28936"/>
              </p:ext>
            </p:extLst>
          </p:nvPr>
        </p:nvGraphicFramePr>
        <p:xfrm>
          <a:off x="125413" y="4586288"/>
          <a:ext cx="1801812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3" name="Equation" r:id="rId4" imgW="457200" imgH="253800" progId="">
                  <p:embed/>
                </p:oleObj>
              </mc:Choice>
              <mc:Fallback>
                <p:oleObj name="Equation" r:id="rId4" imgW="457200" imgH="25380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4586288"/>
                        <a:ext cx="1801812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1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5"/>
          <a:stretch/>
        </p:blipFill>
        <p:spPr bwMode="auto">
          <a:xfrm>
            <a:off x="4847350" y="1324927"/>
            <a:ext cx="4296650" cy="339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12" name="Rectangle 2"/>
          <p:cNvSpPr>
            <a:spLocks noChangeArrowheads="1"/>
          </p:cNvSpPr>
          <p:nvPr/>
        </p:nvSpPr>
        <p:spPr bwMode="auto">
          <a:xfrm>
            <a:off x="213360" y="1219200"/>
            <a:ext cx="458724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A = plays volleyball</a:t>
            </a:r>
          </a:p>
          <a:p>
            <a:pPr>
              <a:spcBef>
                <a:spcPct val="35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B = plays softball</a:t>
            </a:r>
          </a:p>
          <a:p>
            <a:pPr>
              <a:spcBef>
                <a:spcPct val="35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What 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is the probability that a female does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not 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play volleyball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173947"/>
              </p:ext>
            </p:extLst>
          </p:nvPr>
        </p:nvGraphicFramePr>
        <p:xfrm>
          <a:off x="1905000" y="4419600"/>
          <a:ext cx="2282825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4" name="Equation" r:id="rId7" imgW="634680" imgH="406080" progId="">
                  <p:embed/>
                </p:oleObj>
              </mc:Choice>
              <mc:Fallback>
                <p:oleObj name="Equation" r:id="rId7" imgW="634680" imgH="40608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2282825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63638"/>
              </p:ext>
            </p:extLst>
          </p:nvPr>
        </p:nvGraphicFramePr>
        <p:xfrm>
          <a:off x="4194430" y="4191000"/>
          <a:ext cx="2206370" cy="1958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5" name="Equation" r:id="rId9" imgW="457200" imgH="406080" progId="">
                  <p:embed/>
                </p:oleObj>
              </mc:Choice>
              <mc:Fallback>
                <p:oleObj name="Equation" r:id="rId9" imgW="457200" imgH="40608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430" y="4191000"/>
                        <a:ext cx="2206370" cy="1958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Is it mutually exclusive or overlapping:</a:t>
            </a:r>
          </a:p>
          <a:p>
            <a:pPr marL="0" indent="0">
              <a:buNone/>
            </a:pPr>
            <a:r>
              <a:rPr lang="en-US" dirty="0" smtClean="0"/>
              <a:t> 1. The 1</a:t>
            </a:r>
            <a:r>
              <a:rPr lang="en-US" baseline="30000" dirty="0" smtClean="0"/>
              <a:t>st</a:t>
            </a:r>
            <a:r>
              <a:rPr lang="en-US" dirty="0" smtClean="0"/>
              <a:t> event: the person is a senior.</a:t>
            </a:r>
          </a:p>
          <a:p>
            <a:pPr marL="0" indent="0">
              <a:buNone/>
            </a:pP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event: the person is a junior.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One card is randomly drawn from a deck of cards. The card is face down on the table. What is the probability of getting a Jack or a Spade?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3657600"/>
            <a:ext cx="7467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33CC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4325270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a) overlapping</a:t>
                </a:r>
              </a:p>
              <a:p>
                <a:pPr marL="0" indent="0">
                  <a:buNone/>
                </a:pPr>
                <a:r>
                  <a:rPr lang="en-US" dirty="0" smtClean="0"/>
                  <a:t>b) Mutually exclusive</a:t>
                </a:r>
              </a:p>
              <a:p>
                <a:pPr marL="0" indent="0">
                  <a:buNone/>
                </a:pPr>
                <a:r>
                  <a:rPr lang="en-US" dirty="0" smtClean="0"/>
                  <a:t>c) Overlapping</a:t>
                </a:r>
              </a:p>
              <a:p>
                <a:pPr marL="0" indent="0">
                  <a:buNone/>
                </a:pPr>
                <a:r>
                  <a:rPr lang="en-US" dirty="0" smtClean="0"/>
                  <a:t>d) Overlapping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𝟓𝟐</m:t>
                        </m:r>
                      </m:den>
                    </m:f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39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084373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600" dirty="0" smtClean="0"/>
                  <a:t>3. </a:t>
                </a:r>
              </a:p>
              <a:p>
                <a:pPr marL="0" indent="0">
                  <a:buNone/>
                </a:pPr>
                <a:r>
                  <a:rPr lang="en-US" sz="36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3600" b="1" dirty="0" smtClean="0"/>
              </a:p>
              <a:p>
                <a:pPr marL="0" indent="0">
                  <a:buNone/>
                </a:pPr>
                <a:r>
                  <a:rPr lang="en-US" sz="3600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r>
                  <a:rPr lang="en-US" sz="3600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4960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4. </a:t>
                </a:r>
              </a:p>
              <a:p>
                <a:pPr marL="514350" indent="-514350">
                  <a:buAutoNum type="alphaU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Tx/>
                  <a:buAutoNum type="alphaU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Tx/>
                  <a:buAutoNum type="alphaU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Tx/>
                  <a:buAutoNum type="alphaU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𝟗𝟎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FontTx/>
                  <a:buAutoNum type="alphaU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FontTx/>
                  <a:buAutoNum type="alphaUcParenR"/>
                </a:pPr>
                <a:endParaRPr lang="en-US" dirty="0"/>
              </a:p>
              <a:p>
                <a:pPr marL="514350" indent="-514350">
                  <a:buFontTx/>
                  <a:buAutoNum type="alphaUcParenR"/>
                </a:pPr>
                <a:endParaRPr lang="en-US" dirty="0"/>
              </a:p>
              <a:p>
                <a:pPr marL="514350" indent="-514350">
                  <a:buAutoNum type="alphaUcParenR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3360" t="-1481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342263"/>
      </p:ext>
    </p:extLst>
  </p:cSld>
  <p:clrMapOvr>
    <a:masterClrMapping/>
  </p:clrMapOvr>
  <p:transition spd="med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5.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d)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3360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6.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𝟏𝟓𝟐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𝟑𝟖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𝟏𝟐𝟒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𝟏𝟓𝟐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𝟑𝟖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𝟏𝟓𝟐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𝟏𝟓𝟐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𝟕𝟔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3360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509827"/>
      </p:ext>
    </p:extLst>
  </p:cSld>
  <p:clrMapOvr>
    <a:masterClrMapping/>
  </p:clrMapOvr>
  <p:transition spd="med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609850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/>
          <a:lstStyle/>
          <a:p>
            <a:r>
              <a:rPr lang="en-US" sz="6000" dirty="0" smtClean="0"/>
              <a:t>Mutually Exclusive Practice WS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Use your notes to help you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534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609850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/>
          <a:lstStyle/>
          <a:p>
            <a:r>
              <a:rPr lang="en-US" sz="6000" dirty="0" smtClean="0"/>
              <a:t>Using Venn Diagrams HW WS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Use your notes to help you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9040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u="sng" dirty="0" smtClean="0"/>
              <a:t>Set Notation Handout</a:t>
            </a:r>
            <a:endParaRPr lang="en-US" u="sng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7500" r="12108" b="11875"/>
          <a:stretch/>
        </p:blipFill>
        <p:spPr bwMode="auto">
          <a:xfrm>
            <a:off x="838199" y="1066800"/>
            <a:ext cx="7801429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48073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" y="2362200"/>
            <a:ext cx="88344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4200">
                <a:solidFill>
                  <a:srgbClr val="000000"/>
                </a:solidFill>
                <a:latin typeface="Century Gothic" pitchFamily="34" charset="0"/>
              </a:rPr>
              <a:t>A </a:t>
            </a:r>
            <a:r>
              <a:rPr lang="en-US" sz="4200" b="1" i="1">
                <a:solidFill>
                  <a:srgbClr val="990000"/>
                </a:solidFill>
                <a:latin typeface="Century Gothic" pitchFamily="34" charset="0"/>
              </a:rPr>
              <a:t>compound event</a:t>
            </a:r>
            <a:r>
              <a:rPr lang="en-US" sz="4200">
                <a:solidFill>
                  <a:srgbClr val="000000"/>
                </a:solidFill>
                <a:latin typeface="Century Gothic" pitchFamily="34" charset="0"/>
              </a:rPr>
              <a:t> combines two or more events, using the word </a:t>
            </a:r>
            <a:r>
              <a:rPr lang="en-US" sz="4200" b="1" i="1">
                <a:solidFill>
                  <a:srgbClr val="000000"/>
                </a:solidFill>
                <a:latin typeface="Century Gothic" pitchFamily="34" charset="0"/>
              </a:rPr>
              <a:t>and</a:t>
            </a:r>
            <a:r>
              <a:rPr lang="en-US" sz="4200">
                <a:solidFill>
                  <a:srgbClr val="000000"/>
                </a:solidFill>
                <a:latin typeface="Century Gothic" pitchFamily="34" charset="0"/>
              </a:rPr>
              <a:t> or the word </a:t>
            </a:r>
            <a:r>
              <a:rPr lang="en-US" sz="4200" b="1" i="1">
                <a:solidFill>
                  <a:srgbClr val="000000"/>
                </a:solidFill>
                <a:latin typeface="Century Gothic" pitchFamily="34" charset="0"/>
              </a:rPr>
              <a:t>or</a:t>
            </a:r>
            <a:r>
              <a:rPr lang="en-US" sz="4200">
                <a:solidFill>
                  <a:srgbClr val="000000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rgbClr val="000000"/>
                </a:solidFill>
                <a:latin typeface="Century Gothic" pitchFamily="34" charset="0"/>
              </a:rPr>
              <a:t>Compound Probability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" y="1219200"/>
            <a:ext cx="883443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3600">
                <a:solidFill>
                  <a:srgbClr val="000000"/>
                </a:solidFill>
                <a:latin typeface="Century Gothic" pitchFamily="34" charset="0"/>
              </a:rPr>
              <a:t>If two or more events cannot occur at the same time they are termed </a:t>
            </a:r>
            <a:r>
              <a:rPr lang="en-US" sz="3600" b="1" i="1" u="sng">
                <a:solidFill>
                  <a:srgbClr val="990000"/>
                </a:solidFill>
                <a:latin typeface="Century Gothic" pitchFamily="34" charset="0"/>
              </a:rPr>
              <a:t>mutually exclusive</a:t>
            </a:r>
            <a:r>
              <a:rPr lang="en-US" sz="3600" i="1">
                <a:solidFill>
                  <a:srgbClr val="000000"/>
                </a:solidFill>
                <a:latin typeface="Century Gothic" pitchFamily="34" charset="0"/>
              </a:rPr>
              <a:t>.</a:t>
            </a:r>
            <a:endParaRPr lang="en-US" sz="3600">
              <a:solidFill>
                <a:srgbClr val="000000"/>
              </a:solidFill>
              <a:latin typeface="Century Gothic" pitchFamily="34" charset="0"/>
            </a:endParaRPr>
          </a:p>
          <a:p>
            <a:pPr marL="742950" lvl="1" indent="-28575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3600">
                <a:solidFill>
                  <a:srgbClr val="000000"/>
                </a:solidFill>
                <a:latin typeface="Century Gothic" pitchFamily="34" charset="0"/>
              </a:rPr>
              <a:t>They have </a:t>
            </a:r>
            <a:r>
              <a:rPr lang="en-US" sz="3600" b="1">
                <a:solidFill>
                  <a:srgbClr val="000000"/>
                </a:solidFill>
                <a:latin typeface="Century Gothic" pitchFamily="34" charset="0"/>
              </a:rPr>
              <a:t>no</a:t>
            </a:r>
            <a:r>
              <a:rPr lang="en-US" sz="3600">
                <a:solidFill>
                  <a:srgbClr val="000000"/>
                </a:solidFill>
                <a:latin typeface="Century Gothic" pitchFamily="34" charset="0"/>
              </a:rPr>
              <a:t> common outcomes.</a:t>
            </a:r>
          </a:p>
          <a:p>
            <a:pPr marL="742950" lvl="1" indent="-285750">
              <a:spcBef>
                <a:spcPct val="35000"/>
              </a:spcBef>
            </a:pPr>
            <a:endParaRPr lang="en-US" sz="3600">
              <a:solidFill>
                <a:srgbClr val="000000"/>
              </a:solidFill>
              <a:latin typeface="Century Gothic" pitchFamily="34" charset="0"/>
            </a:endParaRP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r>
              <a:rPr lang="en-US" sz="360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3600" b="1" i="1" u="sng">
                <a:solidFill>
                  <a:srgbClr val="990000"/>
                </a:solidFill>
                <a:latin typeface="Century Gothic" pitchFamily="34" charset="0"/>
              </a:rPr>
              <a:t>Overlapping</a:t>
            </a:r>
            <a:r>
              <a:rPr lang="en-US" sz="3600">
                <a:solidFill>
                  <a:srgbClr val="000000"/>
                </a:solidFill>
                <a:latin typeface="Century Gothic" pitchFamily="34" charset="0"/>
              </a:rPr>
              <a:t> events have </a:t>
            </a:r>
            <a:r>
              <a:rPr lang="en-US" sz="3600" b="1">
                <a:solidFill>
                  <a:srgbClr val="000000"/>
                </a:solidFill>
                <a:latin typeface="Century Gothic" pitchFamily="34" charset="0"/>
              </a:rPr>
              <a:t>at least one common outcome.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rgbClr val="000000"/>
                </a:solidFill>
                <a:latin typeface="Century Gothic" pitchFamily="34" charset="0"/>
              </a:rPr>
              <a:t>Mutually Exclusive vs. Overlapping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55588" y="1905000"/>
            <a:ext cx="8629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35000"/>
              </a:spcBef>
            </a:pPr>
            <a:r>
              <a:rPr lang="en-US" sz="5400" dirty="0" smtClean="0">
                <a:solidFill>
                  <a:srgbClr val="000000"/>
                </a:solidFill>
                <a:latin typeface="Century Gothic" pitchFamily="34" charset="0"/>
              </a:rPr>
              <a:t>P(A </a:t>
            </a:r>
            <a:r>
              <a:rPr lang="en-US" sz="5400" b="1" dirty="0">
                <a:solidFill>
                  <a:srgbClr val="CC0000"/>
                </a:solidFill>
                <a:latin typeface="Century Gothic" pitchFamily="34" charset="0"/>
              </a:rPr>
              <a:t>or </a:t>
            </a:r>
            <a:r>
              <a:rPr lang="en-US" sz="5400" dirty="0">
                <a:solidFill>
                  <a:srgbClr val="000000"/>
                </a:solidFill>
                <a:latin typeface="Century Gothic" pitchFamily="34" charset="0"/>
              </a:rPr>
              <a:t>B) = P(A) </a:t>
            </a:r>
            <a:r>
              <a:rPr lang="en-US" sz="5400" b="1" dirty="0">
                <a:solidFill>
                  <a:srgbClr val="CC0000"/>
                </a:solidFill>
                <a:latin typeface="Century Gothic" pitchFamily="34" charset="0"/>
              </a:rPr>
              <a:t>+</a:t>
            </a:r>
            <a:r>
              <a:rPr lang="en-US" sz="5400" dirty="0">
                <a:solidFill>
                  <a:srgbClr val="000000"/>
                </a:solidFill>
                <a:latin typeface="Century Gothic" pitchFamily="34" charset="0"/>
              </a:rPr>
              <a:t> P(B)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3"/>
              </a:buBlip>
            </a:pPr>
            <a:endParaRPr lang="en-US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0000"/>
                </a:solidFill>
                <a:latin typeface="Century Gothic" pitchFamily="34" charset="0"/>
              </a:rPr>
              <a:t>Mutually Exclusive </a:t>
            </a:r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Formula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30725" name="Picture 5" descr="11-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52863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848600" cy="1924050"/>
          </a:xfrm>
        </p:spPr>
        <p:txBody>
          <a:bodyPr/>
          <a:lstStyle/>
          <a:p>
            <a:pPr eaLnBrk="1" hangingPunct="1"/>
            <a:r>
              <a:rPr lang="en-US" sz="12000" smtClean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229600" cy="3657600"/>
          </a:xfrm>
        </p:spPr>
        <p:txBody>
          <a:bodyPr/>
          <a:lstStyle/>
          <a:p>
            <a:pPr eaLnBrk="1" hangingPunct="1"/>
            <a:r>
              <a:rPr lang="en-US" sz="12000" smtClean="0"/>
              <a:t>Means you </a:t>
            </a:r>
            <a:r>
              <a:rPr lang="en-US" sz="12000" smtClean="0">
                <a:solidFill>
                  <a:srgbClr val="0000FF"/>
                </a:solidFill>
              </a:rPr>
              <a:t>ADD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1295400"/>
            <a:ext cx="457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Find 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the probability that a girl’s favorite department store is </a:t>
            </a: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Macy’s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 or </a:t>
            </a: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Nordstrom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.</a:t>
            </a:r>
          </a:p>
          <a:p>
            <a:pPr marL="342900" indent="-342900">
              <a:spcBef>
                <a:spcPct val="35000"/>
              </a:spcBef>
              <a:buFontTx/>
              <a:buBlip>
                <a:blip r:embed="rId4"/>
              </a:buBlip>
            </a:pP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Find the probability that a girl’s favorite store is </a:t>
            </a: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not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 JC Penny’s.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15900" y="228600"/>
            <a:ext cx="8724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0000"/>
                </a:solidFill>
                <a:latin typeface="Century Gothic" pitchFamily="34" charset="0"/>
              </a:rPr>
              <a:t>Example 1:</a:t>
            </a:r>
            <a:endParaRPr lang="en-US" sz="36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12381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92629"/>
              </p:ext>
            </p:extLst>
          </p:nvPr>
        </p:nvGraphicFramePr>
        <p:xfrm>
          <a:off x="5105400" y="2589206"/>
          <a:ext cx="3810000" cy="2592394"/>
        </p:xfrm>
        <a:graphic>
          <a:graphicData uri="http://schemas.openxmlformats.org/drawingml/2006/table">
            <a:tbl>
              <a:tblPr/>
              <a:tblGrid>
                <a:gridCol w="292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Macy’s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Saks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Nordstrom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JC Penny’s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0.10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Bloomingdale’s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0.25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920852"/>
              </p:ext>
            </p:extLst>
          </p:nvPr>
        </p:nvGraphicFramePr>
        <p:xfrm>
          <a:off x="4846320" y="1310640"/>
          <a:ext cx="230232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Equation" r:id="rId5" imgW="596880" imgH="177480" progId="">
                  <p:embed/>
                </p:oleObj>
              </mc:Choice>
              <mc:Fallback>
                <p:oleObj name="Equation" r:id="rId5" imgW="596880" imgH="17748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320" y="1310640"/>
                        <a:ext cx="2302329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164816"/>
              </p:ext>
            </p:extLst>
          </p:nvPr>
        </p:nvGraphicFramePr>
        <p:xfrm>
          <a:off x="7162800" y="1295400"/>
          <a:ext cx="14208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9" name="Equation" r:id="rId7" imgW="368280" imgH="177480" progId="">
                  <p:embed/>
                </p:oleObj>
              </mc:Choice>
              <mc:Fallback>
                <p:oleObj name="Equation" r:id="rId7" imgW="368280" imgH="17748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295400"/>
                        <a:ext cx="14208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349950"/>
              </p:ext>
            </p:extLst>
          </p:nvPr>
        </p:nvGraphicFramePr>
        <p:xfrm>
          <a:off x="609600" y="5867400"/>
          <a:ext cx="4946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Equation" r:id="rId9" imgW="1282680" imgH="177480" progId="">
                  <p:embed/>
                </p:oleObj>
              </mc:Choice>
              <mc:Fallback>
                <p:oleObj name="Equation" r:id="rId9" imgW="1282680" imgH="17748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67400"/>
                        <a:ext cx="49466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16541"/>
              </p:ext>
            </p:extLst>
          </p:nvPr>
        </p:nvGraphicFramePr>
        <p:xfrm>
          <a:off x="5538788" y="5867400"/>
          <a:ext cx="1470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11" imgW="380880" imgH="177480" progId="">
                  <p:embed/>
                </p:oleObj>
              </mc:Choice>
              <mc:Fallback>
                <p:oleObj name="Equation" r:id="rId11" imgW="380880" imgH="17748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5867400"/>
                        <a:ext cx="1470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"/>
            <a:ext cx="7772400" cy="1143000"/>
          </a:xfrm>
        </p:spPr>
        <p:txBody>
          <a:bodyPr/>
          <a:lstStyle/>
          <a:p>
            <a:r>
              <a:rPr lang="en-US" dirty="0" smtClean="0"/>
              <a:t>Sum of Rolling 2 Dice</a:t>
            </a:r>
            <a:endParaRPr lang="en-US" dirty="0"/>
          </a:p>
        </p:txBody>
      </p:sp>
      <p:graphicFrame>
        <p:nvGraphicFramePr>
          <p:cNvPr id="2152450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6882256"/>
              </p:ext>
            </p:extLst>
          </p:nvPr>
        </p:nvGraphicFramePr>
        <p:xfrm>
          <a:off x="838200" y="1096326"/>
          <a:ext cx="7010400" cy="5533074"/>
        </p:xfrm>
        <a:graphic>
          <a:graphicData uri="http://schemas.openxmlformats.org/drawingml/2006/table">
            <a:tbl>
              <a:tblPr/>
              <a:tblGrid>
                <a:gridCol w="506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9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2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6249</TotalTime>
  <Words>672</Words>
  <Application>Microsoft Office PowerPoint</Application>
  <PresentationFormat>On-screen Show (4:3)</PresentationFormat>
  <Paragraphs>284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Cambria Math</vt:lpstr>
      <vt:lpstr>Century Gothic</vt:lpstr>
      <vt:lpstr>Comic Sans MS</vt:lpstr>
      <vt:lpstr>Symbol</vt:lpstr>
      <vt:lpstr>1_Default Design</vt:lpstr>
      <vt:lpstr>5_Default Design</vt:lpstr>
      <vt:lpstr>iRespondGraphMaster</vt:lpstr>
      <vt:lpstr>Equation</vt:lpstr>
      <vt:lpstr>Warm - Up</vt:lpstr>
      <vt:lpstr>CCGPS Geometry Day 72 (4-7-14)</vt:lpstr>
      <vt:lpstr>Set Notation Handout</vt:lpstr>
      <vt:lpstr>PowerPoint Presentation</vt:lpstr>
      <vt:lpstr>PowerPoint Presentation</vt:lpstr>
      <vt:lpstr>PowerPoint Presentation</vt:lpstr>
      <vt:lpstr>OR</vt:lpstr>
      <vt:lpstr>PowerPoint Presentation</vt:lpstr>
      <vt:lpstr>Sum of Rolling 2 Dice</vt:lpstr>
      <vt:lpstr>PowerPoint Presentation</vt:lpstr>
      <vt:lpstr>Deck of 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Warm-Up</vt:lpstr>
      <vt:lpstr>Homework Answers</vt:lpstr>
      <vt:lpstr>Homework Answers</vt:lpstr>
      <vt:lpstr>Homework Answers</vt:lpstr>
      <vt:lpstr>Mutually Exclusive Practice WS</vt:lpstr>
      <vt:lpstr>Using Venn Diagrams HW WS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Circle Project Due TODAY!</dc:title>
  <dc:creator>Cobb County School District</dc:creator>
  <cp:lastModifiedBy>Allison Chapman</cp:lastModifiedBy>
  <cp:revision>230</cp:revision>
  <cp:lastPrinted>2014-04-07T12:19:48Z</cp:lastPrinted>
  <dcterms:created xsi:type="dcterms:W3CDTF">2006-08-10T21:39:48Z</dcterms:created>
  <dcterms:modified xsi:type="dcterms:W3CDTF">2016-10-05T19:36:07Z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