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5" r:id="rId3"/>
  </p:sldMasterIdLst>
  <p:handoutMasterIdLst>
    <p:handoutMasterId r:id="rId29"/>
  </p:handoutMasterIdLst>
  <p:sldIdLst>
    <p:sldId id="257" r:id="rId4"/>
    <p:sldId id="266" r:id="rId5"/>
    <p:sldId id="284" r:id="rId6"/>
    <p:sldId id="260" r:id="rId7"/>
    <p:sldId id="261" r:id="rId8"/>
    <p:sldId id="267" r:id="rId9"/>
    <p:sldId id="262" r:id="rId10"/>
    <p:sldId id="270" r:id="rId11"/>
    <p:sldId id="280" r:id="rId12"/>
    <p:sldId id="271" r:id="rId13"/>
    <p:sldId id="287" r:id="rId14"/>
    <p:sldId id="289" r:id="rId15"/>
    <p:sldId id="293" r:id="rId16"/>
    <p:sldId id="294" r:id="rId17"/>
    <p:sldId id="277" r:id="rId18"/>
    <p:sldId id="281" r:id="rId19"/>
    <p:sldId id="282" r:id="rId20"/>
    <p:sldId id="283" r:id="rId21"/>
    <p:sldId id="285" r:id="rId22"/>
    <p:sldId id="286" r:id="rId23"/>
    <p:sldId id="296" r:id="rId24"/>
    <p:sldId id="291" r:id="rId25"/>
    <p:sldId id="292" r:id="rId26"/>
    <p:sldId id="295" r:id="rId27"/>
    <p:sldId id="297" r:id="rId28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66FF33"/>
    <a:srgbClr val="FF0000"/>
    <a:srgbClr val="CCECFF"/>
    <a:srgbClr val="CCFFCC"/>
    <a:srgbClr val="CC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1" autoAdjust="0"/>
    <p:restoredTop sz="94660"/>
  </p:normalViewPr>
  <p:slideViewPr>
    <p:cSldViewPr>
      <p:cViewPr varScale="1">
        <p:scale>
          <a:sx n="73" d="100"/>
          <a:sy n="73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4" tIns="45871" rIns="91744" bIns="45871" numCol="1" anchor="t" anchorCtr="0" compatLnSpc="1">
            <a:prstTxWarp prst="textNoShape">
              <a:avLst/>
            </a:prstTxWarp>
          </a:bodyPr>
          <a:lstStyle>
            <a:lvl1pPr defTabSz="91788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4" tIns="45871" rIns="91744" bIns="45871" numCol="1" anchor="t" anchorCtr="0" compatLnSpc="1">
            <a:prstTxWarp prst="textNoShape">
              <a:avLst/>
            </a:prstTxWarp>
          </a:bodyPr>
          <a:lstStyle>
            <a:lvl1pPr algn="r" defTabSz="91788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4" tIns="45871" rIns="91744" bIns="45871" numCol="1" anchor="b" anchorCtr="0" compatLnSpc="1">
            <a:prstTxWarp prst="textNoShape">
              <a:avLst/>
            </a:prstTxWarp>
          </a:bodyPr>
          <a:lstStyle>
            <a:lvl1pPr defTabSz="91788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4" tIns="45871" rIns="91744" bIns="45871" numCol="1" anchor="b" anchorCtr="0" compatLnSpc="1">
            <a:prstTxWarp prst="textNoShape">
              <a:avLst/>
            </a:prstTxWarp>
          </a:bodyPr>
          <a:lstStyle>
            <a:lvl1pPr algn="r" defTabSz="917885">
              <a:defRPr sz="1200"/>
            </a:lvl1pPr>
          </a:lstStyle>
          <a:p>
            <a:pPr>
              <a:defRPr/>
            </a:pPr>
            <a:fld id="{195EBF8F-4697-4849-A470-FCEA553D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72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2884-13E6-4716-AE63-517AB121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9606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725FC-F3AB-4B7D-A75E-A01988145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4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4187A-4E7F-4222-9DCB-15A38C814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3868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0A6E6-AE77-454F-8190-75645908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379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91FBB-2EE3-4B13-BDA6-6B911DED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008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F4C7-2D6B-4546-B458-1FF83837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014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0960-D944-415A-A10C-157D0EB0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1728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4D79-799C-47E7-98B9-E7AE0472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6712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659F0-0023-4E1B-A242-443B27727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19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050E1-2DB6-4247-BCD7-389615CD2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0397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3E0C-B52B-496B-A011-056B779F8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26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66A7-DDED-4D30-B821-520E25309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203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4805-46D0-4D47-A8B3-A74A29808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4916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51D4-04D5-483B-A5B1-06572A8E6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928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2B0B-5096-4254-A923-6B1FD3418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544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D67F-CCF7-4301-A35E-2D710DC21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6216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40D6-DEFA-41A0-A499-9AAFFE302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062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FC5E-F172-45F7-99DF-712AAFD20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523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D6D3-C42D-4193-AE6F-5013D8161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346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3560-C901-4DED-A9D8-B6276886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159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B02F-C2F9-468C-A591-6AC8A943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762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6D26B-F24A-49E6-8032-53B94216A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56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3EF3D-514A-40D9-981D-C8E4A2E2B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6035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7CEA-EC4F-4BE6-9AAB-33D2C80B5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401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56540-F561-41F0-9D41-8D211B5E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7770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788A-4CD7-4E56-962F-9EA092B36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23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3424-95B4-4D36-9FB1-61303538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65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038C-A170-4E3C-94A8-A8ED296BD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52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5855-6DC1-43F3-81E8-C9CE84102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08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B4BD-D1E9-4ECC-9F6F-EAF0DD558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75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4377-E0AE-4D24-B2A8-117DEA557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841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2F56A0-B60C-4B8A-8065-80526BB1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2051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2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053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54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055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6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4400" smtClean="0">
                <a:solidFill>
                  <a:schemeClr val="tx2"/>
                </a:solidFill>
                <a:latin typeface="Century Gothic" pitchFamily="34" charset="0"/>
              </a:rPr>
              <a:t>iRespond Question Master</a:t>
            </a:r>
          </a:p>
        </p:txBody>
      </p:sp>
      <p:sp>
        <p:nvSpPr>
          <p:cNvPr id="3075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smtClean="0"/>
              <a:t>A.) Response A</a:t>
            </a:r>
          </a:p>
        </p:txBody>
      </p:sp>
      <p:sp>
        <p:nvSpPr>
          <p:cNvPr id="3076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smtClean="0"/>
              <a:t>B.) Response B</a:t>
            </a:r>
          </a:p>
        </p:txBody>
      </p:sp>
      <p:sp>
        <p:nvSpPr>
          <p:cNvPr id="3077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smtClean="0"/>
              <a:t>C.) Response C</a:t>
            </a:r>
          </a:p>
        </p:txBody>
      </p:sp>
      <p:sp>
        <p:nvSpPr>
          <p:cNvPr id="3078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smtClean="0"/>
              <a:t>D.) Response D</a:t>
            </a:r>
          </a:p>
        </p:txBody>
      </p:sp>
      <p:sp>
        <p:nvSpPr>
          <p:cNvPr id="3079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3200" smtClean="0"/>
              <a:t>E.) Response E</a:t>
            </a: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533400" y="219868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latin typeface="Arial Black"/>
              </a:rPr>
              <a:t>Equations of Circles</a:t>
            </a:r>
          </a:p>
        </p:txBody>
      </p:sp>
      <p:sp>
        <p:nvSpPr>
          <p:cNvPr id="24579" name="Oval 5"/>
          <p:cNvSpPr>
            <a:spLocks noChangeArrowheads="1"/>
          </p:cNvSpPr>
          <p:nvPr/>
        </p:nvSpPr>
        <p:spPr bwMode="auto">
          <a:xfrm>
            <a:off x="1828800" y="5410200"/>
            <a:ext cx="914400" cy="9144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5029200" y="838200"/>
            <a:ext cx="914400" cy="9144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1371600" y="1295400"/>
            <a:ext cx="914400" cy="9144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6781800" y="3505200"/>
            <a:ext cx="914400" cy="9144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3733800" y="3886200"/>
            <a:ext cx="2133600" cy="2057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4" name="Oval 10"/>
          <p:cNvSpPr>
            <a:spLocks noChangeArrowheads="1"/>
          </p:cNvSpPr>
          <p:nvPr/>
        </p:nvSpPr>
        <p:spPr bwMode="auto">
          <a:xfrm>
            <a:off x="6705600" y="0"/>
            <a:ext cx="2133600" cy="2057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5" name="Oval 11"/>
          <p:cNvSpPr>
            <a:spLocks noChangeArrowheads="1"/>
          </p:cNvSpPr>
          <p:nvPr/>
        </p:nvSpPr>
        <p:spPr bwMode="auto">
          <a:xfrm>
            <a:off x="228600" y="3429000"/>
            <a:ext cx="2133600" cy="20574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6934200" y="5181600"/>
            <a:ext cx="457200" cy="457200"/>
          </a:xfrm>
          <a:prstGeom prst="ellipse">
            <a:avLst/>
          </a:prstGeom>
          <a:solidFill>
            <a:srgbClr val="99FF33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3429000" y="1066800"/>
            <a:ext cx="457200" cy="457200"/>
          </a:xfrm>
          <a:prstGeom prst="ellipse">
            <a:avLst/>
          </a:prstGeom>
          <a:solidFill>
            <a:srgbClr val="99FF33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4588" name="Oval 14"/>
          <p:cNvSpPr>
            <a:spLocks noChangeArrowheads="1"/>
          </p:cNvSpPr>
          <p:nvPr/>
        </p:nvSpPr>
        <p:spPr bwMode="auto">
          <a:xfrm>
            <a:off x="381000" y="533400"/>
            <a:ext cx="457200" cy="457200"/>
          </a:xfrm>
          <a:prstGeom prst="ellipse">
            <a:avLst/>
          </a:prstGeom>
          <a:solidFill>
            <a:srgbClr val="99FF33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800" b="1" smtClean="0"/>
              <a:t>7. Graph the circle, identify the center &amp; radius.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509713"/>
            <a:ext cx="5410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3600" b="1" dirty="0">
                <a:latin typeface="+mj-lt"/>
              </a:rPr>
              <a:t>(x – 3)</a:t>
            </a:r>
            <a:r>
              <a:rPr lang="en-US" sz="3600" b="1" baseline="30000" dirty="0">
                <a:latin typeface="+mj-lt"/>
              </a:rPr>
              <a:t>2</a:t>
            </a:r>
            <a:r>
              <a:rPr lang="en-US" sz="3600" b="1" dirty="0">
                <a:latin typeface="+mj-lt"/>
              </a:rPr>
              <a:t> + (y – 2)</a:t>
            </a:r>
            <a:r>
              <a:rPr lang="en-US" sz="3600" b="1" baseline="30000" dirty="0">
                <a:latin typeface="+mj-lt"/>
              </a:rPr>
              <a:t>2</a:t>
            </a:r>
            <a:r>
              <a:rPr lang="en-US" sz="3600" b="1" dirty="0">
                <a:latin typeface="+mj-lt"/>
              </a:rPr>
              <a:t> = 9</a:t>
            </a:r>
          </a:p>
          <a:p>
            <a:pPr>
              <a:defRPr/>
            </a:pPr>
            <a:endParaRPr lang="en-US" sz="3600" b="1" dirty="0">
              <a:latin typeface="+mj-lt"/>
            </a:endParaRPr>
          </a:p>
          <a:p>
            <a:pPr>
              <a:defRPr/>
            </a:pPr>
            <a:r>
              <a:rPr lang="en-US" sz="3600" b="1" dirty="0">
                <a:latin typeface="+mj-lt"/>
              </a:rPr>
              <a:t>Center 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(3, 2)</a:t>
            </a:r>
          </a:p>
          <a:p>
            <a:pPr>
              <a:defRPr/>
            </a:pPr>
            <a:endParaRPr lang="en-US" sz="3600" b="1" dirty="0">
              <a:latin typeface="+mj-lt"/>
            </a:endParaRPr>
          </a:p>
          <a:p>
            <a:pPr>
              <a:defRPr/>
            </a:pPr>
            <a:r>
              <a:rPr lang="en-US" sz="3600" b="1" dirty="0">
                <a:latin typeface="+mj-lt"/>
              </a:rPr>
              <a:t>Radius of 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pic>
        <p:nvPicPr>
          <p:cNvPr id="33796" name="Picture 2" descr="[image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3729" r="3831" b="5241"/>
          <a:stretch>
            <a:fillRect/>
          </a:stretch>
        </p:blipFill>
        <p:spPr bwMode="auto">
          <a:xfrm>
            <a:off x="4306786" y="2048570"/>
            <a:ext cx="48164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8800" b="1" smtClean="0"/>
              <a:t>HW</a:t>
            </a:r>
            <a:endParaRPr lang="en-US" altLang="en-US" sz="8800" b="1" dirty="0" smtClean="0"/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>
            <a:off x="1371600" y="2441575"/>
            <a:ext cx="6400800" cy="2740025"/>
          </a:xfr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600" b="1" dirty="0" smtClean="0"/>
              <a:t>Worksheet:</a:t>
            </a:r>
          </a:p>
          <a:p>
            <a:pPr eaLnBrk="1" hangingPunct="1"/>
            <a:r>
              <a:rPr lang="en-US" altLang="en-US" sz="6600" b="1" dirty="0" smtClean="0"/>
              <a:t>#1 - #6</a:t>
            </a:r>
          </a:p>
        </p:txBody>
      </p:sp>
    </p:spTree>
    <p:extLst>
      <p:ext uri="{BB962C8B-B14F-4D97-AF65-F5344CB8AC3E}">
        <p14:creationId xmlns:p14="http://schemas.microsoft.com/office/powerpoint/2010/main" val="588612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FF"/>
          </a:solidFill>
        </p:spPr>
        <p:txBody>
          <a:bodyPr/>
          <a:lstStyle/>
          <a:p>
            <a:r>
              <a:rPr lang="en-US" dirty="0" smtClean="0"/>
              <a:t>Warm – </a:t>
            </a:r>
            <a:r>
              <a:rPr lang="en-US" smtClean="0"/>
              <a:t>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 smtClean="0"/>
              <a:t>Find the coordinates of the center and the measure of the radius.</a:t>
            </a:r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 smtClean="0"/>
              <a:t> Write an equation of a circle with center (4, -3) and a </a:t>
            </a:r>
            <a:r>
              <a:rPr lang="en-US" altLang="en-US" b="1" i="1" dirty="0" smtClean="0"/>
              <a:t>radius of 5 </a:t>
            </a:r>
            <a:endParaRPr lang="en-US" alt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667000"/>
          <a:ext cx="46143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5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461433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FF"/>
                </a:solidFill>
              </a:rPr>
              <a:t>Matching Activity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equations to help you match up the center and radius of each circle.</a:t>
            </a:r>
          </a:p>
          <a:p>
            <a:r>
              <a:rPr lang="en-US" dirty="0" smtClean="0"/>
              <a:t>Write the number in each box that corresponds to the center and radius. </a:t>
            </a:r>
          </a:p>
          <a:p>
            <a:r>
              <a:rPr lang="en-US" dirty="0" smtClean="0"/>
              <a:t>Any empty boxes, write the equation of the circle, given the center and radius.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596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FF"/>
                </a:solidFill>
              </a:rPr>
              <a:t>Answers to Matching Activity </a:t>
            </a:r>
            <a:endParaRPr lang="en-US" dirty="0">
              <a:solidFill>
                <a:srgbClr val="FF99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9509536"/>
                  </p:ext>
                </p:extLst>
              </p:nvPr>
            </p:nvGraphicFramePr>
            <p:xfrm>
              <a:off x="152401" y="1295400"/>
              <a:ext cx="8915400" cy="533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599">
                      <a:extLst>
                        <a:ext uri="{9D8B030D-6E8A-4147-A177-3AD203B41FA5}">
                          <a16:colId xmlns:a16="http://schemas.microsoft.com/office/drawing/2014/main" val="112368558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821367114"/>
                        </a:ext>
                      </a:extLst>
                    </a:gridCol>
                    <a:gridCol w="1517641">
                      <a:extLst>
                        <a:ext uri="{9D8B030D-6E8A-4147-A177-3AD203B41FA5}">
                          <a16:colId xmlns:a16="http://schemas.microsoft.com/office/drawing/2014/main" val="841483472"/>
                        </a:ext>
                      </a:extLst>
                    </a:gridCol>
                    <a:gridCol w="1716456">
                      <a:extLst>
                        <a:ext uri="{9D8B030D-6E8A-4147-A177-3AD203B41FA5}">
                          <a16:colId xmlns:a16="http://schemas.microsoft.com/office/drawing/2014/main" val="1387629247"/>
                        </a:ext>
                      </a:extLst>
                    </a:gridCol>
                    <a:gridCol w="2404704">
                      <a:extLst>
                        <a:ext uri="{9D8B030D-6E8A-4147-A177-3AD203B41FA5}">
                          <a16:colId xmlns:a16="http://schemas.microsoft.com/office/drawing/2014/main" val="2182149881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</a:t>
                          </a: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(2,1)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 </a:t>
                          </a:r>
                        </a:p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(2,-1)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 </a:t>
                          </a:r>
                        </a:p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(0,-2)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 </a:t>
                          </a:r>
                        </a:p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(-2,1)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971901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Radius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oMath>
                          </a14:m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4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11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algn="l"/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8051853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Radius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</m:rad>
                            </m:oMath>
                          </a14:m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7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10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9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5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035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Radius 5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12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3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algn="l"/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80216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Radius</a:t>
                          </a:r>
                          <a:r>
                            <a:rPr lang="en-US" b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10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1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  <a:p>
                          <a:pPr algn="l"/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8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6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1650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09509536"/>
                  </p:ext>
                </p:extLst>
              </p:nvPr>
            </p:nvGraphicFramePr>
            <p:xfrm>
              <a:off x="152401" y="1295400"/>
              <a:ext cx="8915400" cy="533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599">
                      <a:extLst>
                        <a:ext uri="{9D8B030D-6E8A-4147-A177-3AD203B41FA5}">
                          <a16:colId xmlns:a16="http://schemas.microsoft.com/office/drawing/2014/main" val="112368558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1821367114"/>
                        </a:ext>
                      </a:extLst>
                    </a:gridCol>
                    <a:gridCol w="1517641">
                      <a:extLst>
                        <a:ext uri="{9D8B030D-6E8A-4147-A177-3AD203B41FA5}">
                          <a16:colId xmlns:a16="http://schemas.microsoft.com/office/drawing/2014/main" val="841483472"/>
                        </a:ext>
                      </a:extLst>
                    </a:gridCol>
                    <a:gridCol w="1716456">
                      <a:extLst>
                        <a:ext uri="{9D8B030D-6E8A-4147-A177-3AD203B41FA5}">
                          <a16:colId xmlns:a16="http://schemas.microsoft.com/office/drawing/2014/main" val="1387629247"/>
                        </a:ext>
                      </a:extLst>
                    </a:gridCol>
                    <a:gridCol w="2404704">
                      <a:extLst>
                        <a:ext uri="{9D8B030D-6E8A-4147-A177-3AD203B41FA5}">
                          <a16:colId xmlns:a16="http://schemas.microsoft.com/office/drawing/2014/main" val="2182149881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algn="l"/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</a:t>
                          </a:r>
                        </a:p>
                        <a:p>
                          <a:pPr algn="ctr"/>
                          <a:r>
                            <a:rPr lang="en-US" b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(2,1)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 </a:t>
                          </a:r>
                        </a:p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(2,-1)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 </a:t>
                          </a:r>
                        </a:p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(0,-2)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Center </a:t>
                          </a:r>
                        </a:p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(-2,1)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971901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9" t="-102857" r="-552000" b="-301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4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11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783" t="-102857" r="-141993" b="-301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886" t="-102857" r="-1013" b="-301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8051853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9" t="-201705" r="-552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7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10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9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5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035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Radius 5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12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3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886" t="-303429" r="-1013" b="-101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802164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Radius</a:t>
                          </a:r>
                          <a:r>
                            <a:rPr lang="en-US" b="1" baseline="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10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2524" t="-403429" r="-296805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8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6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2</a:t>
                          </a:r>
                          <a:endParaRPr lang="en-US" b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4165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005963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Converting from General to Standard</a:t>
            </a:r>
            <a:endParaRPr lang="en-US" sz="3600" b="1" dirty="0" smtClean="0"/>
          </a:p>
        </p:txBody>
      </p:sp>
      <p:sp>
        <p:nvSpPr>
          <p:cNvPr id="34819" name="Content Placeholder 1"/>
          <p:cNvSpPr>
            <a:spLocks noGrp="1"/>
          </p:cNvSpPr>
          <p:nvPr>
            <p:ph sz="half" idx="4294967295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altLang="en-US" b="1" smtClean="0"/>
              <a:t>Move the x terms together and the y terms together.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altLang="en-US" b="1" smtClean="0"/>
              <a:t>Move C  to the other side of the equals sign.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altLang="en-US" b="1" smtClean="0"/>
              <a:t>Complete the square (as needed) for x.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altLang="en-US" b="1" smtClean="0"/>
              <a:t>Complete the square(as needed) for y.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r>
              <a:rPr lang="en-US" altLang="en-US" b="1" smtClean="0"/>
              <a:t>Factor the left &amp; simplify the right.</a:t>
            </a:r>
          </a:p>
          <a:p>
            <a:pPr marL="514350" indent="-514350" eaLnBrk="1" hangingPunct="1">
              <a:buFont typeface="Century Gothic" pitchFamily="34" charset="0"/>
              <a:buAutoNum type="arabicPeriod"/>
            </a:pPr>
            <a:endParaRPr lang="en-US" altLang="en-US" b="1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2" name="Object 3"/>
          <p:cNvGraphicFramePr>
            <a:graphicFrameLocks noChangeAspect="1"/>
          </p:cNvGraphicFramePr>
          <p:nvPr/>
        </p:nvGraphicFramePr>
        <p:xfrm>
          <a:off x="1400175" y="2133600"/>
          <a:ext cx="5214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" name="Equation" r:id="rId3" imgW="1422400" imgH="228600" progId="">
                  <p:embed/>
                </p:oleObj>
              </mc:Choice>
              <mc:Fallback>
                <p:oleObj name="Equation" r:id="rId3" imgW="1422400" imgH="2286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133600"/>
                        <a:ext cx="52149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8. Write the </a:t>
            </a:r>
            <a:r>
              <a:rPr lang="en-US" altLang="en-US" sz="3200" b="1" smtClean="0"/>
              <a:t>standard</a:t>
            </a:r>
            <a:r>
              <a:rPr lang="en-US" altLang="en-US" sz="3200" smtClean="0"/>
              <a:t> equation of the circle.  State the center &amp; radius.</a:t>
            </a:r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1685925" y="1295400"/>
          <a:ext cx="53149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0" name="Equation" r:id="rId5" imgW="1193800" imgH="228600" progId="">
                  <p:embed/>
                </p:oleObj>
              </mc:Choice>
              <mc:Fallback>
                <p:oleObj name="Equation" r:id="rId5" imgW="1193800" imgH="2286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295400"/>
                        <a:ext cx="53149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5467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990600" y="5562600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+mj-lt"/>
              </a:rPr>
              <a:t>Center: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(4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, 0)  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radius:  3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4005263"/>
          <a:ext cx="57578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1" name="Equation" r:id="rId7" imgW="1016000" imgH="228600" progId="">
                  <p:embed/>
                </p:oleObj>
              </mc:Choice>
              <mc:Fallback>
                <p:oleObj name="Equation" r:id="rId7" imgW="10160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05263"/>
                        <a:ext cx="57578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47800" y="3043238"/>
          <a:ext cx="60404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2" name="Equation" r:id="rId9" imgW="1778000" imgH="228600" progId="">
                  <p:embed/>
                </p:oleObj>
              </mc:Choice>
              <mc:Fallback>
                <p:oleObj name="Equation" r:id="rId9" imgW="1778000" imgH="2286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43238"/>
                        <a:ext cx="60404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2" name="Object 3"/>
          <p:cNvGraphicFramePr>
            <a:graphicFrameLocks noChangeAspect="1"/>
          </p:cNvGraphicFramePr>
          <p:nvPr/>
        </p:nvGraphicFramePr>
        <p:xfrm>
          <a:off x="509588" y="2100263"/>
          <a:ext cx="726281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3" name="Equation" r:id="rId3" imgW="1981200" imgH="279400" progId="">
                  <p:embed/>
                </p:oleObj>
              </mc:Choice>
              <mc:Fallback>
                <p:oleObj name="Equation" r:id="rId3" imgW="1981200" imgH="2794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100263"/>
                        <a:ext cx="7262812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9. Write the </a:t>
            </a:r>
            <a:r>
              <a:rPr lang="en-US" altLang="en-US" sz="3200" b="1" smtClean="0"/>
              <a:t>standard</a:t>
            </a:r>
            <a:r>
              <a:rPr lang="en-US" altLang="en-US" sz="3200" smtClean="0"/>
              <a:t> equation of the circle.  State the center &amp; radius.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893763" y="1295400"/>
          <a:ext cx="68992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4" name="Equation" r:id="rId5" imgW="1549400" imgH="228600" progId="">
                  <p:embed/>
                </p:oleObj>
              </mc:Choice>
              <mc:Fallback>
                <p:oleObj name="Equation" r:id="rId5" imgW="1549400" imgH="2286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1295400"/>
                        <a:ext cx="68992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5467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990600" y="5562600"/>
            <a:ext cx="708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+mj-lt"/>
              </a:rPr>
              <a:t>Center: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(-2, 3)   radius:  4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3802063"/>
          <a:ext cx="7989888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5" name="Equation" r:id="rId7" imgW="1409700" imgH="279400" progId="">
                  <p:embed/>
                </p:oleObj>
              </mc:Choice>
              <mc:Fallback>
                <p:oleObj name="Equation" r:id="rId7" imgW="1409700" imgH="2794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02063"/>
                        <a:ext cx="7989888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5613" y="3013075"/>
          <a:ext cx="80248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Equation" r:id="rId9" imgW="2362200" imgH="279400" progId="">
                  <p:embed/>
                </p:oleObj>
              </mc:Choice>
              <mc:Fallback>
                <p:oleObj name="Equation" r:id="rId9" imgW="2362200" imgH="2794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13075"/>
                        <a:ext cx="802481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2" name="Object 3"/>
          <p:cNvGraphicFramePr>
            <a:graphicFrameLocks noChangeAspect="1"/>
          </p:cNvGraphicFramePr>
          <p:nvPr/>
        </p:nvGraphicFramePr>
        <p:xfrm>
          <a:off x="277813" y="2651125"/>
          <a:ext cx="772795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8" name="Equation" r:id="rId3" imgW="2108200" imgH="279400" progId="">
                  <p:embed/>
                </p:oleObj>
              </mc:Choice>
              <mc:Fallback>
                <p:oleObj name="Equation" r:id="rId3" imgW="2108200" imgH="2794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2651125"/>
                        <a:ext cx="7727950" cy="102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10. Write the </a:t>
            </a:r>
            <a:r>
              <a:rPr lang="en-US" altLang="en-US" sz="3200" b="1" smtClean="0"/>
              <a:t>standard</a:t>
            </a:r>
            <a:r>
              <a:rPr lang="en-US" altLang="en-US" sz="3200" smtClean="0"/>
              <a:t> equation of the circle.  State the center &amp; radius.</a:t>
            </a:r>
          </a:p>
        </p:txBody>
      </p:sp>
      <p:graphicFrame>
        <p:nvGraphicFramePr>
          <p:cNvPr id="37892" name="Object 2"/>
          <p:cNvGraphicFramePr>
            <a:graphicFrameLocks noChangeAspect="1"/>
          </p:cNvGraphicFramePr>
          <p:nvPr/>
        </p:nvGraphicFramePr>
        <p:xfrm>
          <a:off x="228600" y="1143000"/>
          <a:ext cx="82565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9" name="Equation" r:id="rId5" imgW="1854200" imgH="228600" progId="">
                  <p:embed/>
                </p:oleObj>
              </mc:Choice>
              <mc:Fallback>
                <p:oleObj name="Equation" r:id="rId5" imgW="1854200" imgH="2286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2565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5467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0650" y="4360863"/>
          <a:ext cx="7843838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0" name="Equation" r:id="rId7" imgW="1384300" imgH="279400" progId="">
                  <p:embed/>
                </p:oleObj>
              </mc:Choice>
              <mc:Fallback>
                <p:oleObj name="Equation" r:id="rId7" imgW="1384300" imgH="2794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4360863"/>
                        <a:ext cx="7843838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4000" y="3641725"/>
          <a:ext cx="8432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1" name="Equation" r:id="rId9" imgW="2705100" imgH="279400" progId="">
                  <p:embed/>
                </p:oleObj>
              </mc:Choice>
              <mc:Fallback>
                <p:oleObj name="Equation" r:id="rId9" imgW="2705100" imgH="2794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3641725"/>
                        <a:ext cx="8432800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5175" y="1870075"/>
          <a:ext cx="71818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2" name="Equation" r:id="rId11" imgW="1612900" imgH="228600" progId="">
                  <p:embed/>
                </p:oleObj>
              </mc:Choice>
              <mc:Fallback>
                <p:oleObj name="Equation" r:id="rId11" imgW="1612900" imgH="2286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870075"/>
                        <a:ext cx="71818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7875" y="5945188"/>
          <a:ext cx="72183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3" name="Equation" r:id="rId13" imgW="2082800" imgH="241300" progId="">
                  <p:embed/>
                </p:oleObj>
              </mc:Choice>
              <mc:Fallback>
                <p:oleObj name="Equation" r:id="rId13" imgW="2082800" imgH="2413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5945188"/>
                        <a:ext cx="7218363" cy="836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341438"/>
          </a:xfrm>
        </p:spPr>
        <p:txBody>
          <a:bodyPr/>
          <a:lstStyle/>
          <a:p>
            <a:pPr algn="l" eaLnBrk="1" hangingPunct="1"/>
            <a:r>
              <a:rPr lang="en-US" altLang="en-US" sz="3200" smtClean="0"/>
              <a:t>11. Write the </a:t>
            </a:r>
            <a:r>
              <a:rPr lang="en-US" altLang="en-US" sz="3200" b="1" smtClean="0"/>
              <a:t>general</a:t>
            </a:r>
            <a:r>
              <a:rPr lang="en-US" altLang="en-US" sz="3200" smtClean="0"/>
              <a:t> form of the equation of the circle. 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546725" y="361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>
              <a:latin typeface="+mj-lt"/>
            </a:endParaRP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1066800" y="1219200"/>
          <a:ext cx="68802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Equation" r:id="rId3" imgW="1473200" imgH="279400" progId="">
                  <p:embed/>
                </p:oleObj>
              </mc:Choice>
              <mc:Fallback>
                <p:oleObj name="Equation" r:id="rId3" imgW="1473200" imgH="279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688022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5600" y="2647950"/>
          <a:ext cx="79184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5" imgW="1917700" imgH="228600" progId="">
                  <p:embed/>
                </p:oleObj>
              </mc:Choice>
              <mc:Fallback>
                <p:oleObj name="Equation" r:id="rId5" imgW="1917700" imgH="2286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647950"/>
                        <a:ext cx="791845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913" y="3657600"/>
          <a:ext cx="88106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2" name="Equation" r:id="rId7" imgW="2133600" imgH="228600" progId="">
                  <p:embed/>
                </p:oleObj>
              </mc:Choice>
              <mc:Fallback>
                <p:oleObj name="Equation" r:id="rId7" imgW="2133600" imgH="2286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3657600"/>
                        <a:ext cx="8810625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14400" y="4953000"/>
          <a:ext cx="74644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3" name="Equation" r:id="rId9" imgW="1600200" imgH="228600" progId="">
                  <p:embed/>
                </p:oleObj>
              </mc:Choice>
              <mc:Fallback>
                <p:oleObj name="Equation" r:id="rId9" imgW="1600200" imgH="2286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74644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88" y="-7938"/>
            <a:ext cx="8077200" cy="178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Standard Form of a Circle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latin typeface="Century Gothic" pitchFamily="34" charset="0"/>
              </a:rPr>
              <a:t>Center is at (h, k)</a:t>
            </a:r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33400" y="3657600"/>
            <a:ext cx="2362200" cy="2019300"/>
            <a:chOff x="381000" y="2628900"/>
            <a:chExt cx="3733800" cy="3429000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381000" y="2628900"/>
              <a:ext cx="3733800" cy="34290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2133600" y="4343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25608" name="Line 9"/>
            <p:cNvSpPr>
              <a:spLocks noChangeShapeType="1"/>
            </p:cNvSpPr>
            <p:nvPr/>
          </p:nvSpPr>
          <p:spPr bwMode="auto">
            <a:xfrm>
              <a:off x="2209800" y="4419600"/>
              <a:ext cx="1219200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5604" name="Object 1"/>
          <p:cNvGraphicFramePr>
            <a:graphicFrameLocks noChangeAspect="1"/>
          </p:cNvGraphicFramePr>
          <p:nvPr/>
        </p:nvGraphicFramePr>
        <p:xfrm>
          <a:off x="746125" y="1917700"/>
          <a:ext cx="71024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Equation" r:id="rId3" imgW="1459866" imgH="279279" progId="">
                  <p:embed/>
                </p:oleObj>
              </mc:Choice>
              <mc:Fallback>
                <p:oleObj name="Equation" r:id="rId3" imgW="1459866" imgH="27927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917700"/>
                        <a:ext cx="710247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2895600" y="4419600"/>
            <a:ext cx="5837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/>
              <a:t>r is the radius of the circle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FF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8800" b="1" dirty="0"/>
              <a:t> </a:t>
            </a:r>
            <a:r>
              <a:rPr lang="en-US" altLang="en-US" sz="8800" b="1" dirty="0" smtClean="0"/>
              <a:t>Homework</a:t>
            </a:r>
          </a:p>
        </p:txBody>
      </p:sp>
      <p:sp>
        <p:nvSpPr>
          <p:cNvPr id="39939" name="Subtitle 4"/>
          <p:cNvSpPr>
            <a:spLocks noGrp="1"/>
          </p:cNvSpPr>
          <p:nvPr>
            <p:ph type="subTitle" idx="1"/>
          </p:nvPr>
        </p:nvSpPr>
        <p:spPr>
          <a:xfrm>
            <a:off x="1371600" y="2441575"/>
            <a:ext cx="6400800" cy="2740025"/>
          </a:xfr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6600" b="1" dirty="0" smtClean="0"/>
              <a:t>Worksheet:       #1 - #15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-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circular disk drive has a diameter with endpoints at (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9, 2) and (15, 12). Find the center and radius of the disk drive.  Write the equation of the circle in standard 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0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792" y="1163862"/>
            <a:ext cx="4399208" cy="292402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2304" y="3983353"/>
            <a:ext cx="41148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52" y="4005124"/>
            <a:ext cx="4287592" cy="2764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1417638"/>
            <a:ext cx="3695700" cy="23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79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333500"/>
            <a:ext cx="38862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5" y="1333500"/>
            <a:ext cx="346917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9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Answers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en-US" sz="2400" b="1" dirty="0"/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−6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en-US" sz="2400" b="1" dirty="0"/>
                  <a:t>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en-US" sz="2400" b="1" dirty="0">
                    <a:latin typeface="Cambria Math" panose="02040503050406030204" pitchFamily="18" charset="0"/>
                  </a:rPr>
                  <a:t>9.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en-US" sz="2400" b="1" dirty="0">
                    <a:latin typeface="Cambria Math" panose="02040503050406030204" pitchFamily="18" charset="0"/>
                  </a:rPr>
                  <a:t>10.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+4)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en-US" sz="2400" b="1" dirty="0">
                    <a:latin typeface="Cambria Math" panose="02040503050406030204" pitchFamily="18" charset="0"/>
                  </a:rPr>
                  <a:t>11.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:r>
                  <a:rPr lang="en-US" sz="2400" b="1" dirty="0">
                    <a:latin typeface="Cambria Math" panose="02040503050406030204" pitchFamily="18" charset="0"/>
                  </a:rPr>
                  <a:t>12.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−5)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Center: (-1,5) Radius: 4</a:t>
                </a:r>
              </a:p>
              <a:p>
                <a:pPr marL="45720" indent="0">
                  <a:buNone/>
                </a:pPr>
                <a:r>
                  <a:rPr lang="en-US" sz="2400" b="1" dirty="0">
                    <a:latin typeface="Cambria Math" panose="02040503050406030204" pitchFamily="18" charset="0"/>
                  </a:rPr>
                  <a:t>13.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4;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Center: (2, -3) </a:t>
                </a:r>
                <a:r>
                  <a:rPr lang="en-US" sz="2400" dirty="0">
                    <a:latin typeface="Cambria Math" panose="02040503050406030204" pitchFamily="18" charset="0"/>
                  </a:rPr>
                  <a:t>Radius: 2</a:t>
                </a:r>
              </a:p>
              <a:p>
                <a:pPr marL="4572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14.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21;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</a:rPr>
                  <a:t>Center: (5, 6) Radius: </a:t>
                </a:r>
                <a:r>
                  <a:rPr lang="en-US" sz="2400" dirty="0">
                    <a:latin typeface="Cambria Math" panose="02040503050406030204" pitchFamily="18" charset="0"/>
                  </a:rPr>
                  <a:t>4.6</a:t>
                </a:r>
              </a:p>
              <a:p>
                <a:pPr marL="4572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</a:rPr>
                  <a:t>15.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4;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Center: (2, -1) Radius: 2 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>
                <a:blip r:embed="rId2"/>
                <a:stretch>
                  <a:fillRect l="-519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57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Does the point lie on the circle?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Complete Task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58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81000" y="1524000"/>
            <a:ext cx="861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/>
              <a:t>Every binomial squared has been multiplied out.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i="1"/>
              <a:t>Every term is on the left side, equal to 0.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71438" y="5203825"/>
          <a:ext cx="88058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3" imgW="2298700" imgH="228600" progId="">
                  <p:embed/>
                </p:oleObj>
              </mc:Choice>
              <mc:Fallback>
                <p:oleObj name="Equation" r:id="rId3" imgW="2298700" imgH="228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5203825"/>
                        <a:ext cx="8805862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954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 Form of a Circle</a:t>
            </a:r>
            <a:endParaRPr lang="en-US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[imag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EX 1  Write an equation of a circle with center (3, -2) and a radius of 4.</a:t>
            </a:r>
          </a:p>
        </p:txBody>
      </p:sp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3743325" y="1363663"/>
          <a:ext cx="4838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0" name="Equation" r:id="rId4" imgW="1435100" imgH="279400" progId="">
                  <p:embed/>
                </p:oleObj>
              </mc:Choice>
              <mc:Fallback>
                <p:oleObj name="Equation" r:id="rId4" imgW="1435100" imgH="27940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1363663"/>
                        <a:ext cx="4838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257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h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k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791200" y="990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r</a:t>
            </a:r>
          </a:p>
        </p:txBody>
      </p:sp>
      <p:sp>
        <p:nvSpPr>
          <p:cNvPr id="27656" name="Oval 11"/>
          <p:cNvSpPr>
            <a:spLocks noChangeArrowheads="1"/>
          </p:cNvSpPr>
          <p:nvPr/>
        </p:nvSpPr>
        <p:spPr bwMode="auto">
          <a:xfrm>
            <a:off x="749300" y="2286000"/>
            <a:ext cx="1752600" cy="16764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57" name="Oval 12"/>
          <p:cNvSpPr>
            <a:spLocks noChangeArrowheads="1"/>
          </p:cNvSpPr>
          <p:nvPr/>
        </p:nvSpPr>
        <p:spPr bwMode="auto">
          <a:xfrm>
            <a:off x="1576388" y="3086100"/>
            <a:ext cx="74612" cy="746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90888" y="2609850"/>
          <a:ext cx="56102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1" name="Equation" r:id="rId6" imgW="1663700" imgH="304800" progId="">
                  <p:embed/>
                </p:oleObj>
              </mc:Choice>
              <mc:Fallback>
                <p:oleObj name="Equation" r:id="rId6" imgW="1663700" imgH="3048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609850"/>
                        <a:ext cx="56102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1000" y="4419600"/>
          <a:ext cx="8458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2" name="Equation" r:id="rId8" imgW="1473200" imgH="279400" progId="">
                  <p:embed/>
                </p:oleObj>
              </mc:Choice>
              <mc:Fallback>
                <p:oleObj name="Equation" r:id="rId8" imgW="1473200" imgH="2794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4582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EX 2  Write an equation of a circle with center (-4, 0) and a </a:t>
            </a:r>
            <a:r>
              <a:rPr lang="en-US" altLang="en-US" b="1" i="1"/>
              <a:t>diameter</a:t>
            </a:r>
            <a:r>
              <a:rPr lang="en-US" altLang="en-US" b="1"/>
              <a:t> of 10.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257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h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k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400800" y="914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2r</a:t>
            </a:r>
          </a:p>
        </p:txBody>
      </p:sp>
      <p:graphicFrame>
        <p:nvGraphicFramePr>
          <p:cNvPr id="28678" name="Object 1"/>
          <p:cNvGraphicFramePr>
            <a:graphicFrameLocks noChangeAspect="1"/>
          </p:cNvGraphicFramePr>
          <p:nvPr/>
        </p:nvGraphicFramePr>
        <p:xfrm>
          <a:off x="1447800" y="1371600"/>
          <a:ext cx="6276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Equation" r:id="rId3" imgW="1435100" imgH="279400" progId="">
                  <p:embed/>
                </p:oleObj>
              </mc:Choice>
              <mc:Fallback>
                <p:oleObj name="Equation" r:id="rId3" imgW="1435100" imgH="2794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2769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" y="2514600"/>
          <a:ext cx="82740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5" imgW="1651000" imgH="304800" progId="">
                  <p:embed/>
                </p:oleObj>
              </mc:Choice>
              <mc:Fallback>
                <p:oleObj name="Equation" r:id="rId5" imgW="1651000" imgH="3048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82740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" y="3810000"/>
          <a:ext cx="85550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7" imgW="1117600" imgH="279400" progId="">
                  <p:embed/>
                </p:oleObj>
              </mc:Choice>
              <mc:Fallback>
                <p:oleObj name="Equation" r:id="rId7" imgW="1117600" imgH="2794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8555038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EX 3  Write an equation of a circle with center (2, -9) and a </a:t>
            </a:r>
            <a:r>
              <a:rPr lang="en-US" altLang="en-US" b="1" i="1" dirty="0"/>
              <a:t>radius of       </a:t>
            </a:r>
            <a:r>
              <a:rPr lang="en-US" altLang="en-US" b="1" dirty="0"/>
              <a:t>.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676400" y="990600"/>
            <a:ext cx="257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h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209800" y="990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k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096000" y="10668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Gill Sans Ultra Bold"/>
              </a:rPr>
              <a:t>r</a:t>
            </a:r>
          </a:p>
        </p:txBody>
      </p:sp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4325938" y="2633663"/>
          <a:ext cx="4921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2633663"/>
                        <a:ext cx="4921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"/>
          <p:cNvGraphicFramePr>
            <a:graphicFrameLocks noChangeAspect="1"/>
          </p:cNvGraphicFramePr>
          <p:nvPr/>
        </p:nvGraphicFramePr>
        <p:xfrm>
          <a:off x="5943600" y="533400"/>
          <a:ext cx="81121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8" name="Equation" r:id="rId5" imgW="279279" imgH="215806" progId="">
                  <p:embed/>
                </p:oleObj>
              </mc:Choice>
              <mc:Fallback>
                <p:oleObj name="Equation" r:id="rId5" imgW="279279" imgH="215806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33400"/>
                        <a:ext cx="81121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82675" y="2667000"/>
          <a:ext cx="751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9" name="Equation" r:id="rId7" imgW="1841500" imgH="317500" progId="">
                  <p:embed/>
                </p:oleObj>
              </mc:Choice>
              <mc:Fallback>
                <p:oleObj name="Equation" r:id="rId7" imgW="1841500" imgH="3175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667000"/>
                        <a:ext cx="75120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"/>
          <p:cNvGraphicFramePr>
            <a:graphicFrameLocks noChangeAspect="1"/>
          </p:cNvGraphicFramePr>
          <p:nvPr/>
        </p:nvGraphicFramePr>
        <p:xfrm>
          <a:off x="1447800" y="1371600"/>
          <a:ext cx="6276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0" name="Equation" r:id="rId9" imgW="1435100" imgH="279400" progId="">
                  <p:embed/>
                </p:oleObj>
              </mc:Choice>
              <mc:Fallback>
                <p:oleObj name="Equation" r:id="rId9" imgW="1435100" imgH="2794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2769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4800" y="4267200"/>
          <a:ext cx="87058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1" name="Equation" r:id="rId11" imgW="1384300" imgH="279400" progId="">
                  <p:embed/>
                </p:oleObj>
              </mc:Choice>
              <mc:Fallback>
                <p:oleObj name="Equation" r:id="rId11" imgW="1384300" imgH="2794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870585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EX 4 Find the coordinates of the center and the measure of the radius.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695450" y="1066800"/>
            <a:ext cx="4705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Opposite signs!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533400" y="2514600"/>
            <a:ext cx="4648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Goudy Old Style"/>
              </a:rPr>
              <a:t>(   ,    )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990600" y="2743200"/>
            <a:ext cx="1295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Gill Sans Ultra Bold"/>
              </a:rPr>
              <a:t>6</a:t>
            </a: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914400" y="4800600"/>
            <a:ext cx="381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ill Sans Ultra Bold"/>
              </a:rPr>
              <a:t>Radius 5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3124200" y="2819400"/>
            <a:ext cx="1752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Gill Sans Ultra Bold"/>
              </a:rPr>
              <a:t>-3</a:t>
            </a: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 rot="5585972">
            <a:off x="6026150" y="3970338"/>
            <a:ext cx="4035425" cy="74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Take the square root!</a:t>
            </a:r>
          </a:p>
        </p:txBody>
      </p:sp>
      <p:graphicFrame>
        <p:nvGraphicFramePr>
          <p:cNvPr id="30729" name="Object 4"/>
          <p:cNvGraphicFramePr>
            <a:graphicFrameLocks noChangeAspect="1"/>
          </p:cNvGraphicFramePr>
          <p:nvPr/>
        </p:nvGraphicFramePr>
        <p:xfrm>
          <a:off x="825500" y="1371600"/>
          <a:ext cx="6443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3" imgW="1473200" imgH="279400" progId="">
                  <p:embed/>
                </p:oleObj>
              </mc:Choice>
              <mc:Fallback>
                <p:oleObj name="Equation" r:id="rId3" imgW="1473200" imgH="2794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371600"/>
                        <a:ext cx="644366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" y="2298700"/>
            <a:ext cx="3733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+mj-lt"/>
              </a:rPr>
              <a:t>The center is</a:t>
            </a:r>
          </a:p>
          <a:p>
            <a:pPr>
              <a:defRPr/>
            </a:pPr>
            <a:endParaRPr lang="en-US" sz="3600" b="1" dirty="0">
              <a:latin typeface="+mj-lt"/>
            </a:endParaRPr>
          </a:p>
          <a:p>
            <a:pPr>
              <a:defRPr/>
            </a:pPr>
            <a:r>
              <a:rPr lang="en-US" sz="3600" b="1" dirty="0">
                <a:latin typeface="+mj-lt"/>
              </a:rPr>
              <a:t>The radius is 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sz="3600" b="1" dirty="0">
              <a:latin typeface="+mj-lt"/>
            </a:endParaRPr>
          </a:p>
          <a:p>
            <a:pPr>
              <a:defRPr/>
            </a:pPr>
            <a:r>
              <a:rPr lang="en-US" sz="3600" b="1" dirty="0">
                <a:latin typeface="+mj-lt"/>
              </a:rPr>
              <a:t>The equation is 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/>
              <a:t>5. Find the center, radius, &amp; equation of the circle.</a:t>
            </a:r>
          </a:p>
        </p:txBody>
      </p:sp>
      <p:pic>
        <p:nvPicPr>
          <p:cNvPr id="31748" name="Picture 2" descr="[image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4446" r="4079" b="4936"/>
          <a:stretch>
            <a:fillRect/>
          </a:stretch>
        </p:blipFill>
        <p:spPr bwMode="auto">
          <a:xfrm>
            <a:off x="4267200" y="1600200"/>
            <a:ext cx="48609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9588" y="22860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(0, 0)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9588" y="33924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12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9600" y="50292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+ y</a:t>
            </a:r>
            <a:r>
              <a:rPr lang="en-US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= 144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" y="2298700"/>
            <a:ext cx="3505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The center is</a:t>
            </a:r>
          </a:p>
          <a:p>
            <a:pPr>
              <a:defRPr/>
            </a:pPr>
            <a:endParaRPr lang="en-US" sz="3200" b="1" dirty="0">
              <a:latin typeface="+mj-lt"/>
            </a:endParaRPr>
          </a:p>
          <a:p>
            <a:pPr>
              <a:defRPr/>
            </a:pPr>
            <a:r>
              <a:rPr lang="en-US" sz="3200" b="1" dirty="0">
                <a:latin typeface="+mj-lt"/>
              </a:rPr>
              <a:t>The radius is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sz="3200" b="1" dirty="0">
              <a:latin typeface="+mj-lt"/>
            </a:endParaRPr>
          </a:p>
          <a:p>
            <a:pPr>
              <a:defRPr/>
            </a:pPr>
            <a:r>
              <a:rPr lang="en-US" sz="3200" b="1" dirty="0">
                <a:latin typeface="+mj-lt"/>
              </a:rPr>
              <a:t>The equation is </a:t>
            </a:r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b="1" smtClean="0"/>
              <a:t>6. Find the center, radius, &amp; equation of the circle.</a:t>
            </a:r>
          </a:p>
        </p:txBody>
      </p:sp>
      <p:pic>
        <p:nvPicPr>
          <p:cNvPr id="32772" name="Picture 2" descr="[image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227" r="5180" b="6361"/>
          <a:stretch>
            <a:fillRect/>
          </a:stretch>
        </p:blipFill>
        <p:spPr bwMode="auto">
          <a:xfrm>
            <a:off x="4572000" y="1700213"/>
            <a:ext cx="4564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9400" y="2209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(1, -3)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19400" y="3316288"/>
            <a:ext cx="182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8006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(x – 1)</a:t>
            </a:r>
            <a:r>
              <a:rPr lang="en-US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+ (y + 3)</a:t>
            </a:r>
            <a:r>
              <a:rPr lang="en-US" sz="3600" b="1" baseline="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= 49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601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Arial Unicode MS</vt:lpstr>
      <vt:lpstr>Cambria Math</vt:lpstr>
      <vt:lpstr>Century Gothic</vt:lpstr>
      <vt:lpstr>Gill Sans Ultra Bold</vt:lpstr>
      <vt:lpstr>Goudy Old Style</vt:lpstr>
      <vt:lpstr>Impact</vt:lpstr>
      <vt:lpstr>Symbol</vt:lpstr>
      <vt:lpstr>Default Design</vt:lpstr>
      <vt:lpstr>iRespondGraphMaster</vt:lpstr>
      <vt:lpstr>iRespondQuestionMaster</vt:lpstr>
      <vt:lpstr>Equation</vt:lpstr>
      <vt:lpstr>PowerPoint Presentation</vt:lpstr>
      <vt:lpstr>PowerPoint Presentation</vt:lpstr>
      <vt:lpstr>General Form of a Circle</vt:lpstr>
      <vt:lpstr>PowerPoint Presentation</vt:lpstr>
      <vt:lpstr>PowerPoint Presentation</vt:lpstr>
      <vt:lpstr>PowerPoint Presentation</vt:lpstr>
      <vt:lpstr>PowerPoint Presentation</vt:lpstr>
      <vt:lpstr>5. Find the center, radius, &amp; equation of the circle.</vt:lpstr>
      <vt:lpstr>6. Find the center, radius, &amp; equation of the circle.</vt:lpstr>
      <vt:lpstr>7. Graph the circle, identify the center &amp; radius.</vt:lpstr>
      <vt:lpstr>HW</vt:lpstr>
      <vt:lpstr>Warm – Up </vt:lpstr>
      <vt:lpstr>Matching Activity</vt:lpstr>
      <vt:lpstr>Answers to Matching Activity </vt:lpstr>
      <vt:lpstr>Converting from General to Standard</vt:lpstr>
      <vt:lpstr>8. Write the standard equation of the circle.  State the center &amp; radius.</vt:lpstr>
      <vt:lpstr>9. Write the standard equation of the circle.  State the center &amp; radius.</vt:lpstr>
      <vt:lpstr>10. Write the standard equation of the circle.  State the center &amp; radius.</vt:lpstr>
      <vt:lpstr>11. Write the general form of the equation of the circle. </vt:lpstr>
      <vt:lpstr> Homework</vt:lpstr>
      <vt:lpstr>Warm - Up</vt:lpstr>
      <vt:lpstr>Homework Answers</vt:lpstr>
      <vt:lpstr>Homework Answers</vt:lpstr>
      <vt:lpstr>Homework Answers </vt:lpstr>
      <vt:lpstr>Does the point lie on the circle?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Freeman</dc:creator>
  <cp:lastModifiedBy>Allison Chapman</cp:lastModifiedBy>
  <cp:revision>81</cp:revision>
  <cp:lastPrinted>2013-10-31T19:33:30Z</cp:lastPrinted>
  <dcterms:created xsi:type="dcterms:W3CDTF">2002-03-04T03:41:38Z</dcterms:created>
  <dcterms:modified xsi:type="dcterms:W3CDTF">2016-09-27T12:47:16Z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AutoReflect">
    <vt:bool>false</vt:bool>
  </property>
  <property fmtid="{D5CDD505-2E9C-101B-9397-08002B2CF9AE}" pid="4" name="KeepGraph">
    <vt:bool>false</vt:bool>
  </property>
  <property fmtid="{D5CDD505-2E9C-101B-9397-08002B2CF9AE}" pid="5" name="ShowPercent">
    <vt:bool>true</vt:bool>
  </property>
</Properties>
</file>