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71" r:id="rId4"/>
    <p:sldId id="266" r:id="rId5"/>
    <p:sldId id="274" r:id="rId6"/>
    <p:sldId id="272" r:id="rId7"/>
    <p:sldId id="273" r:id="rId8"/>
    <p:sldId id="269" r:id="rId9"/>
    <p:sldId id="256" r:id="rId10"/>
    <p:sldId id="268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Warm-up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736600" y="25908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A </a:t>
            </a:r>
            <a:r>
              <a:rPr lang="en-US" sz="3200" dirty="0"/>
              <a:t>is at </a:t>
            </a:r>
            <a:r>
              <a:rPr lang="en-US" sz="3200" dirty="0" smtClean="0"/>
              <a:t>-7 </a:t>
            </a:r>
            <a:r>
              <a:rPr lang="en-US" sz="3200" dirty="0"/>
              <a:t>and B is at </a:t>
            </a:r>
            <a:r>
              <a:rPr lang="en-US" sz="3200" dirty="0" smtClean="0"/>
              <a:t>8.</a:t>
            </a:r>
          </a:p>
          <a:p>
            <a:pPr lvl="0"/>
            <a:r>
              <a:rPr lang="en-US" sz="3200" dirty="0" smtClean="0"/>
              <a:t>Find </a:t>
            </a:r>
            <a:r>
              <a:rPr lang="en-US" sz="3200" dirty="0"/>
              <a:t>the point, T, so that T is A to B in a 2:3 ratio.</a:t>
            </a:r>
          </a:p>
          <a:p>
            <a:pPr lvl="0"/>
            <a:endParaRPr lang="en-US" sz="32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191000"/>
            <a:ext cx="7467600" cy="1151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A(3, 4), B(6, 10); 3 to 2.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2" t="42387" r="6451" b="13484"/>
          <a:stretch/>
        </p:blipFill>
        <p:spPr bwMode="auto">
          <a:xfrm>
            <a:off x="533400" y="2286000"/>
            <a:ext cx="3946359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58144" y="3238306"/>
            <a:ext cx="4281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AB has a </a:t>
            </a:r>
            <a:r>
              <a:rPr lang="en-US" sz="3600" b="1" dirty="0" smtClean="0"/>
              <a:t>rise</a:t>
            </a:r>
            <a:r>
              <a:rPr lang="en-US" sz="3600" dirty="0" smtClean="0"/>
              <a:t> of </a:t>
            </a:r>
            <a:r>
              <a:rPr lang="en-US" sz="3600" b="1" dirty="0" smtClean="0"/>
              <a:t>6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81200" y="2667000"/>
            <a:ext cx="0" cy="1981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52483" y="3395990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81200" y="2667000"/>
            <a:ext cx="990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42304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AB has a </a:t>
            </a:r>
            <a:r>
              <a:rPr lang="en-US" sz="3600" b="1" dirty="0" smtClean="0"/>
              <a:t>run</a:t>
            </a:r>
            <a:r>
              <a:rPr lang="en-US" sz="3600" dirty="0" smtClean="0"/>
              <a:t> of </a:t>
            </a:r>
            <a:r>
              <a:rPr lang="en-US" sz="3600" b="1" dirty="0"/>
              <a:t>3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4781" y="2142154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7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A(3, 4), B(6, 10); 3 to 2.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123182"/>
            <a:ext cx="4717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find the coordinates of point P…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5921658" y="2743200"/>
            <a:ext cx="3193599" cy="3657600"/>
            <a:chOff x="533400" y="2142154"/>
            <a:chExt cx="3946359" cy="430944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32" t="42387" r="6451" b="13484"/>
            <a:stretch/>
          </p:blipFill>
          <p:spPr bwMode="auto">
            <a:xfrm>
              <a:off x="533400" y="2286000"/>
              <a:ext cx="3946359" cy="416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 flipV="1">
              <a:off x="1981200" y="2667000"/>
              <a:ext cx="0" cy="1981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52483" y="3395990"/>
              <a:ext cx="383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6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81200" y="2667000"/>
              <a:ext cx="990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284781" y="2142154"/>
              <a:ext cx="3834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779292"/>
              </p:ext>
            </p:extLst>
          </p:nvPr>
        </p:nvGraphicFramePr>
        <p:xfrm>
          <a:off x="201160" y="3200400"/>
          <a:ext cx="5599005" cy="1438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4" imgW="1777680" imgH="457200" progId="Equation.DSMT4">
                  <p:embed/>
                </p:oleObj>
              </mc:Choice>
              <mc:Fallback>
                <p:oleObj name="Equation" r:id="rId4" imgW="177768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60" y="3200400"/>
                        <a:ext cx="5599005" cy="1438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40403"/>
              </p:ext>
            </p:extLst>
          </p:nvPr>
        </p:nvGraphicFramePr>
        <p:xfrm>
          <a:off x="685800" y="5029200"/>
          <a:ext cx="391104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6" imgW="685800" imgH="253800" progId="Equation.DSMT4">
                  <p:embed/>
                </p:oleObj>
              </mc:Choice>
              <mc:Fallback>
                <p:oleObj name="Equation" r:id="rId6" imgW="6858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391104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17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A(1, 3), B(8, 4);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1.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091824"/>
              </p:ext>
            </p:extLst>
          </p:nvPr>
        </p:nvGraphicFramePr>
        <p:xfrm>
          <a:off x="381000" y="2819400"/>
          <a:ext cx="704348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3" imgW="1688760" imgH="457200" progId="Equation.DSMT4">
                  <p:embed/>
                </p:oleObj>
              </mc:Choice>
              <mc:Fallback>
                <p:oleObj name="Equation" r:id="rId3" imgW="1688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19400"/>
                        <a:ext cx="7043487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2916"/>
              </p:ext>
            </p:extLst>
          </p:nvPr>
        </p:nvGraphicFramePr>
        <p:xfrm>
          <a:off x="1676400" y="4953000"/>
          <a:ext cx="424275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672840" imgH="253800" progId="Equation.DSMT4">
                  <p:embed/>
                </p:oleObj>
              </mc:Choice>
              <mc:Fallback>
                <p:oleObj name="Equation" r:id="rId5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53000"/>
                        <a:ext cx="424275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152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B(4,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3 to 7.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230319"/>
              </p:ext>
            </p:extLst>
          </p:nvPr>
        </p:nvGraphicFramePr>
        <p:xfrm>
          <a:off x="533400" y="2590800"/>
          <a:ext cx="778292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3" imgW="1866600" imgH="457200" progId="Equation.DSMT4">
                  <p:embed/>
                </p:oleObj>
              </mc:Choice>
              <mc:Fallback>
                <p:oleObj name="Equation" r:id="rId3" imgW="1866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78292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38233"/>
              </p:ext>
            </p:extLst>
          </p:nvPr>
        </p:nvGraphicFramePr>
        <p:xfrm>
          <a:off x="561974" y="4800600"/>
          <a:ext cx="488283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5" imgW="774360" imgH="253800" progId="Equation.DSMT4">
                  <p:embed/>
                </p:oleObj>
              </mc:Choice>
              <mc:Fallback>
                <p:oleObj name="Equation" r:id="rId5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4" y="4800600"/>
                        <a:ext cx="488283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0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A(8, 0), B(3, -2);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4.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353160"/>
              </p:ext>
            </p:extLst>
          </p:nvPr>
        </p:nvGraphicFramePr>
        <p:xfrm>
          <a:off x="152400" y="2743200"/>
          <a:ext cx="777641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1942920" imgH="457200" progId="Equation.DSMT4">
                  <p:embed/>
                </p:oleObj>
              </mc:Choice>
              <mc:Fallback>
                <p:oleObj name="Equation" r:id="rId3" imgW="19429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43200"/>
                        <a:ext cx="7776412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963743"/>
              </p:ext>
            </p:extLst>
          </p:nvPr>
        </p:nvGraphicFramePr>
        <p:xfrm>
          <a:off x="600074" y="4495800"/>
          <a:ext cx="512318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711000" imgH="253800" progId="Equation.DSMT4">
                  <p:embed/>
                </p:oleObj>
              </mc:Choice>
              <mc:Fallback>
                <p:oleObj name="Equation" r:id="rId5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4" y="4495800"/>
                        <a:ext cx="5123181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070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67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  Find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coordinates of point P along the directed line segment AB so that AP to PB is the given ratio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A(-2, -4), B(6, 1); 3 to 2.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110123"/>
              </p:ext>
            </p:extLst>
          </p:nvPr>
        </p:nvGraphicFramePr>
        <p:xfrm>
          <a:off x="228600" y="2590800"/>
          <a:ext cx="63867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3" imgW="1473120" imgH="457200" progId="Equation.DSMT4">
                  <p:embed/>
                </p:oleObj>
              </mc:Choice>
              <mc:Fallback>
                <p:oleObj name="Equation" r:id="rId3" imgW="14731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63867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40466"/>
              </p:ext>
            </p:extLst>
          </p:nvPr>
        </p:nvGraphicFramePr>
        <p:xfrm>
          <a:off x="704849" y="4572000"/>
          <a:ext cx="4360969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49" y="4572000"/>
                        <a:ext cx="4360969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6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788112"/>
            <a:ext cx="7772400" cy="1524000"/>
          </a:xfrm>
        </p:spPr>
        <p:txBody>
          <a:bodyPr/>
          <a:lstStyle/>
          <a:p>
            <a:r>
              <a:rPr lang="en-US" sz="6000" smtClean="0"/>
              <a:t>Worksheet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762000"/>
            <a:ext cx="6417734" cy="939801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3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0032" y="1788112"/>
            <a:ext cx="7772400" cy="240288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Partitioning Line Segments in 2 Dimensions</a:t>
            </a: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7365" y="762000"/>
            <a:ext cx="6417734" cy="939801"/>
          </a:xfrm>
        </p:spPr>
        <p:txBody>
          <a:bodyPr>
            <a:noAutofit/>
          </a:bodyPr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52728"/>
          </a:xfrm>
        </p:spPr>
        <p:txBody>
          <a:bodyPr/>
          <a:lstStyle/>
          <a:p>
            <a:r>
              <a:rPr lang="en-US" b="1" dirty="0" smtClean="0"/>
              <a:t>Review HW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37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Partition Line Segments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 Dimension)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641350" y="3644900"/>
          <a:ext cx="78613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019240" imgH="457200" progId="">
                  <p:embed/>
                </p:oleObj>
              </mc:Choice>
              <mc:Fallback>
                <p:oleObj name="Equation" r:id="rId3" imgW="201924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3644900"/>
                        <a:ext cx="78613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7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Partition Line Segments</a:t>
            </a: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 Dimensions)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Partition – </a:t>
            </a:r>
            <a:r>
              <a:rPr lang="en-US" sz="5400" b="1" dirty="0"/>
              <a:t>2</a:t>
            </a:r>
            <a:r>
              <a:rPr lang="en-US" sz="5400" b="1" dirty="0" smtClean="0"/>
              <a:t> Dimensional</a:t>
            </a:r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544286" y="1964353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1. Add </a:t>
            </a:r>
            <a:r>
              <a:rPr lang="en-US" sz="2400" dirty="0"/>
              <a:t>the </a:t>
            </a:r>
            <a:r>
              <a:rPr lang="en-US" sz="2400" dirty="0" smtClean="0"/>
              <a:t>ratio: 2:1 = 2+1 = 3 = r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2. Find </a:t>
            </a:r>
            <a:r>
              <a:rPr lang="en-US" sz="2400" dirty="0"/>
              <a:t>the distance between the </a:t>
            </a:r>
            <a:r>
              <a:rPr lang="en-US" sz="2400" dirty="0" smtClean="0"/>
              <a:t>x’s: B – A = d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3. Divide </a:t>
            </a:r>
            <a:r>
              <a:rPr lang="en-US" sz="2400" dirty="0"/>
              <a:t>the distance by </a:t>
            </a:r>
            <a:r>
              <a:rPr lang="en-US" sz="2400" dirty="0" smtClean="0"/>
              <a:t>ratio: d/r = interval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4. Draw </a:t>
            </a:r>
            <a:r>
              <a:rPr lang="en-US" sz="2400" dirty="0"/>
              <a:t>number line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5. Draw </a:t>
            </a:r>
            <a:r>
              <a:rPr lang="en-US" sz="2400" dirty="0"/>
              <a:t>Lines at </a:t>
            </a:r>
            <a:r>
              <a:rPr lang="en-US" sz="2400" dirty="0" smtClean="0"/>
              <a:t>interval</a:t>
            </a:r>
            <a:endParaRPr lang="en-US" sz="2400" dirty="0"/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6. Shade </a:t>
            </a:r>
            <a:r>
              <a:rPr lang="en-US" sz="2400" dirty="0"/>
              <a:t>by first number in the ratio</a:t>
            </a:r>
          </a:p>
          <a:p>
            <a:endParaRPr lang="en-US" sz="2400" dirty="0" smtClean="0"/>
          </a:p>
          <a:p>
            <a:r>
              <a:rPr lang="en-US" sz="2400" dirty="0" smtClean="0"/>
              <a:t>7. Repeat </a:t>
            </a:r>
            <a:r>
              <a:rPr lang="en-US" sz="2400" dirty="0"/>
              <a:t>for the y’s</a:t>
            </a:r>
          </a:p>
        </p:txBody>
      </p:sp>
    </p:spTree>
    <p:extLst>
      <p:ext uri="{BB962C8B-B14F-4D97-AF65-F5344CB8AC3E}">
        <p14:creationId xmlns:p14="http://schemas.microsoft.com/office/powerpoint/2010/main" val="107131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524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Worksheet – Practice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8001000" cy="1981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Partitioning Line Segments in 2 Dimensions with Task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0386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do when it doesn’t partition evenly?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438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601368"/>
              </p:ext>
            </p:extLst>
          </p:nvPr>
        </p:nvGraphicFramePr>
        <p:xfrm>
          <a:off x="228600" y="2819400"/>
          <a:ext cx="846455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3085920" imgH="457200" progId="Equation.DSMT4">
                  <p:embed/>
                </p:oleObj>
              </mc:Choice>
              <mc:Fallback>
                <p:oleObj name="Equation" r:id="rId3" imgW="3085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819400"/>
                        <a:ext cx="846455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29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41427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Find the coordinates of </a:t>
            </a:r>
            <a:r>
              <a:rPr lang="en-US" sz="2800" b="1" i="1" dirty="0" smtClean="0"/>
              <a:t>P</a:t>
            </a:r>
            <a:r>
              <a:rPr lang="en-US" sz="2800" b="1" dirty="0" smtClean="0"/>
              <a:t> along the directed line segment </a:t>
            </a:r>
            <a:r>
              <a:rPr lang="en-US" sz="2800" b="1" i="1" dirty="0" smtClean="0"/>
              <a:t>AB</a:t>
            </a:r>
            <a:r>
              <a:rPr lang="en-US" sz="2800" b="1" dirty="0" smtClean="0"/>
              <a:t> so that the ratio of </a:t>
            </a:r>
            <a:r>
              <a:rPr lang="en-US" sz="2800" b="1" i="1" dirty="0" smtClean="0"/>
              <a:t>AP</a:t>
            </a:r>
            <a:r>
              <a:rPr lang="en-US" sz="2800" b="1" dirty="0" smtClean="0"/>
              <a:t> to </a:t>
            </a:r>
            <a:r>
              <a:rPr lang="en-US" sz="2800" b="1" i="1" dirty="0" smtClean="0"/>
              <a:t>PB</a:t>
            </a:r>
            <a:r>
              <a:rPr lang="en-US" sz="2800" b="1" dirty="0" smtClean="0"/>
              <a:t> is 3 to 2.</a:t>
            </a:r>
            <a:endParaRPr lang="en-US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2" t="42387" r="6451" b="13484"/>
          <a:stretch/>
        </p:blipFill>
        <p:spPr bwMode="auto">
          <a:xfrm>
            <a:off x="533400" y="2286000"/>
            <a:ext cx="3946359" cy="41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2514600"/>
            <a:ext cx="403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order to divide the segment in the ratio of 3 to 2, think of dividing the segment into </a:t>
            </a:r>
            <a:r>
              <a:rPr lang="en-US" sz="3200" i="1" dirty="0" smtClean="0"/>
              <a:t>3 + 2 </a:t>
            </a:r>
            <a:r>
              <a:rPr lang="en-US" sz="3200" dirty="0" smtClean="0"/>
              <a:t>or </a:t>
            </a:r>
            <a:r>
              <a:rPr lang="en-US" sz="3200" b="1" dirty="0" smtClean="0"/>
              <a:t>5</a:t>
            </a:r>
            <a:r>
              <a:rPr lang="en-US" sz="3200" dirty="0" smtClean="0"/>
              <a:t> congruent pieces.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75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393</Words>
  <Application>Microsoft Office PowerPoint</Application>
  <PresentationFormat>On-screen Show (4:3)</PresentationFormat>
  <Paragraphs>43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Century Gothic</vt:lpstr>
      <vt:lpstr>Symbol</vt:lpstr>
      <vt:lpstr>Waveform</vt:lpstr>
      <vt:lpstr>iRespondGraphMaster</vt:lpstr>
      <vt:lpstr>iRespondQuestionMaster</vt:lpstr>
      <vt:lpstr>Equation</vt:lpstr>
      <vt:lpstr>Warm-up</vt:lpstr>
      <vt:lpstr>Review HW</vt:lpstr>
      <vt:lpstr>Partition Line Segments (2 Dimension)</vt:lpstr>
      <vt:lpstr>Partition Line Segments (2 Dimensions)</vt:lpstr>
      <vt:lpstr>Partition – 2 Dimensional</vt:lpstr>
      <vt:lpstr>Worksheet – Practice</vt:lpstr>
      <vt:lpstr>What do you do when it doesn’t partition evenly?</vt:lpstr>
      <vt:lpstr>Formula</vt:lpstr>
      <vt:lpstr>Find the coordinates of P along the directed line segment AB so that the ratio of AP to PB is 3 to 2.</vt:lpstr>
      <vt:lpstr>A(3, 4), B(6, 10); 3 to 2.</vt:lpstr>
      <vt:lpstr>A(3, 4), B(6, 10); 3 to 2.</vt:lpstr>
      <vt:lpstr>Example 1:  Find the coordinates of point P along the directed line segment AB so that AP to PB is the given ratio.     A(1, 3), B(8, 4); 4 to 1.</vt:lpstr>
      <vt:lpstr>Example 2:  Find the coordinates of point P along the directed line segment AB so that AP to PB is the given ratio.     A(-2, 1), B(4, 5); 3 to 7.</vt:lpstr>
      <vt:lpstr>Example 3:  Find the coordinates of point P along the directed line segment AB so that AP to PB is the given ratio.     A(8, 0), B(3, -2); 1 to 4.</vt:lpstr>
      <vt:lpstr>Example 4:  Find the coordinates of point P along the directed line segment AB so that AP to PB is the given ratio.     A(-2, -4), B(6, 1); 3 to 2.</vt:lpstr>
      <vt:lpstr>Worksheet</vt:lpstr>
      <vt:lpstr>Partitioning Line Segments in 2 Dimensions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a Point that Partitions a Segment in a Given Ratio</dc:title>
  <dc:creator>Emily Freeman</dc:creator>
  <cp:lastModifiedBy>Allison Chapman</cp:lastModifiedBy>
  <cp:revision>21</cp:revision>
  <dcterms:created xsi:type="dcterms:W3CDTF">2012-06-18T01:17:16Z</dcterms:created>
  <dcterms:modified xsi:type="dcterms:W3CDTF">2016-09-21T00:57:50Z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