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</p:sldMasterIdLst>
  <p:notesMasterIdLst>
    <p:notesMasterId r:id="rId16"/>
  </p:notesMasterIdLst>
  <p:handoutMasterIdLst>
    <p:handoutMasterId r:id="rId17"/>
  </p:handoutMasterIdLst>
  <p:sldIdLst>
    <p:sldId id="272" r:id="rId4"/>
    <p:sldId id="258" r:id="rId5"/>
    <p:sldId id="260" r:id="rId6"/>
    <p:sldId id="261" r:id="rId7"/>
    <p:sldId id="262" r:id="rId8"/>
    <p:sldId id="264" r:id="rId9"/>
    <p:sldId id="280" r:id="rId10"/>
    <p:sldId id="281" r:id="rId11"/>
    <p:sldId id="282" r:id="rId12"/>
    <p:sldId id="284" r:id="rId13"/>
    <p:sldId id="285" r:id="rId14"/>
    <p:sldId id="271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20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CF30D-94D7-4327-A3EA-13FFD1DD76DB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DC28B-94FC-4DD9-B7B9-D0766210D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90919-DE89-4BDC-BFD2-015A27CECEB0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AE07A-C8C0-4C7D-9DAE-7C7C771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2006EF-4B5B-4F2B-A5D6-44314597CFCE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4E9C8-908D-42C9-8D59-A92463E02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4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2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5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1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lumMod val="75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kumimoji="0" lang="en-US" sz="330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30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A.) Response A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B.) Response B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C.) Response C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D.) Response D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11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E.) Response E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2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gi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161365"/>
            <a:ext cx="2743200" cy="516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Warm up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Use Pythagorean Theorem to find the missing side.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Round to the nearest tenths.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12415" r="58437" b="55683"/>
          <a:stretch/>
        </p:blipFill>
        <p:spPr bwMode="auto">
          <a:xfrm>
            <a:off x="2895599" y="152400"/>
            <a:ext cx="353383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17" t="12415" r="7173" b="56506"/>
          <a:stretch/>
        </p:blipFill>
        <p:spPr bwMode="auto">
          <a:xfrm>
            <a:off x="2931348" y="2819399"/>
            <a:ext cx="3498084" cy="199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57443" r="58801" b="19337"/>
          <a:stretch/>
        </p:blipFill>
        <p:spPr bwMode="auto">
          <a:xfrm>
            <a:off x="2895600" y="4953000"/>
            <a:ext cx="429530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34200" y="838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8.2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yd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316965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8.3 m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0003" y="55823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2.2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ft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3429000" y="1435100"/>
            <a:ext cx="3048000" cy="2781300"/>
          </a:xfrm>
          <a:prstGeom prst="ellipse">
            <a:avLst/>
          </a:prstGeom>
          <a:solidFill>
            <a:srgbClr val="99CC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156200" y="5715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4038600" y="4191000"/>
            <a:ext cx="3695700" cy="88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724400" y="4114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6096000" y="198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38800" y="1828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Century Gothic" pitchFamily="34" charset="0"/>
              </a:rPr>
              <a:t>C</a:t>
            </a:r>
          </a:p>
        </p:txBody>
      </p:sp>
      <p:graphicFrame>
        <p:nvGraphicFramePr>
          <p:cNvPr id="70656" name="Object 0"/>
          <p:cNvGraphicFramePr>
            <a:graphicFrameLocks noChangeAspect="1"/>
          </p:cNvGraphicFramePr>
          <p:nvPr/>
        </p:nvGraphicFramePr>
        <p:xfrm>
          <a:off x="4008438" y="457200"/>
          <a:ext cx="4429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3" imgW="114120" imgH="177480" progId="Equation.3">
                  <p:embed/>
                </p:oleObj>
              </mc:Choice>
              <mc:Fallback>
                <p:oleObj name="Equation" r:id="rId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57200"/>
                        <a:ext cx="442912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6324600" y="4237038"/>
          <a:ext cx="4921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37038"/>
                        <a:ext cx="49212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52400" y="2819400"/>
          <a:ext cx="26289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7" imgW="406080" imgH="177480" progId="Equation.3">
                  <p:embed/>
                </p:oleObj>
              </mc:Choice>
              <mc:Fallback>
                <p:oleObj name="Equation" r:id="rId7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19400"/>
                        <a:ext cx="2628900" cy="1150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3124200" y="609600"/>
            <a:ext cx="20574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37338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5638800" y="381000"/>
            <a:ext cx="2667000" cy="3657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6781800" y="1676400"/>
          <a:ext cx="6889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9" imgW="177480" imgH="164880" progId="Equation.3">
                  <p:embed/>
                </p:oleObj>
              </mc:Choice>
              <mc:Fallback>
                <p:oleObj name="Equation" r:id="rId9" imgW="1774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6889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9" name="Oval 23"/>
          <p:cNvSpPr>
            <a:spLocks noChangeArrowheads="1"/>
          </p:cNvSpPr>
          <p:nvPr/>
        </p:nvSpPr>
        <p:spPr bwMode="auto">
          <a:xfrm>
            <a:off x="4876800" y="2743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800600" y="2971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Century Gothic" pitchFamily="34" charset="0"/>
              </a:rPr>
              <a:t>P</a:t>
            </a:r>
          </a:p>
        </p:txBody>
      </p:sp>
      <p:sp>
        <p:nvSpPr>
          <p:cNvPr id="45081" name="AutoShape 25"/>
          <p:cNvSpPr>
            <a:spLocks noChangeArrowheads="1"/>
          </p:cNvSpPr>
          <p:nvPr/>
        </p:nvSpPr>
        <p:spPr bwMode="auto">
          <a:xfrm rot="3777506">
            <a:off x="3482975" y="1295401"/>
            <a:ext cx="2949575" cy="29845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132320" y="3406139"/>
            <a:ext cx="3387" cy="1"/>
          </a:xfrm>
          <a:custGeom>
            <a:avLst/>
            <a:gdLst/>
            <a:ahLst/>
            <a:cxnLst/>
            <a:rect l="0" t="0" r="0" b="0"/>
            <a:pathLst>
              <a:path w="3387" h="1">
                <a:moveTo>
                  <a:pt x="0" y="0"/>
                </a:moveTo>
                <a:lnTo>
                  <a:pt x="338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WordArt 17"/>
          <p:cNvSpPr>
            <a:spLocks noChangeArrowheads="1" noChangeShapeType="1" noTextEdit="1"/>
          </p:cNvSpPr>
          <p:nvPr/>
        </p:nvSpPr>
        <p:spPr bwMode="auto">
          <a:xfrm>
            <a:off x="185738" y="2286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Solve for x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519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3429000" y="1435100"/>
            <a:ext cx="3048000" cy="2781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156200" y="571500"/>
            <a:ext cx="25908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333500" y="4178300"/>
            <a:ext cx="6400800" cy="10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724400" y="4114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6096000" y="198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505200" y="1371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Century Gothic" pitchFamily="34" charset="0"/>
              </a:rPr>
              <a:t>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324600" y="1676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Century Gothic" pitchFamily="34" charset="0"/>
              </a:rPr>
              <a:t>S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648200" y="4343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Century Gothic" pitchFamily="34" charset="0"/>
              </a:rPr>
              <a:t>Q</a:t>
            </a:r>
          </a:p>
        </p:txBody>
      </p:sp>
      <p:graphicFrame>
        <p:nvGraphicFramePr>
          <p:cNvPr id="71680" name="Object 0"/>
          <p:cNvGraphicFramePr>
            <a:graphicFrameLocks noChangeAspect="1"/>
          </p:cNvGraphicFramePr>
          <p:nvPr/>
        </p:nvGraphicFramePr>
        <p:xfrm>
          <a:off x="2362200" y="4343400"/>
          <a:ext cx="6889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" imgW="177480" imgH="177480" progId="Equation.3">
                  <p:embed/>
                </p:oleObj>
              </mc:Choice>
              <mc:Fallback>
                <p:oleObj name="Equation" r:id="rId3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6889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6324600" y="4237038"/>
          <a:ext cx="4921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37038"/>
                        <a:ext cx="49212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0" y="685800"/>
          <a:ext cx="35337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7" imgW="545760" imgH="177480" progId="Equation.3">
                  <p:embed/>
                </p:oleObj>
              </mc:Choice>
              <mc:Fallback>
                <p:oleObj name="Equation" r:id="rId7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3533775" cy="1150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1295400" y="609600"/>
            <a:ext cx="388620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37338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858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105400" y="152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Century Gothic" pitchFamily="34" charset="0"/>
              </a:rPr>
              <a:t>N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78486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FF"/>
                </a:solidFill>
                <a:latin typeface="Century Gothic" pitchFamily="34" charset="0"/>
              </a:rPr>
              <a:t>R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638800" y="381000"/>
            <a:ext cx="2667000" cy="3657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6759575" y="1371600"/>
          <a:ext cx="6889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9" imgW="177480" imgH="164880" progId="Equation.3">
                  <p:embed/>
                </p:oleObj>
              </mc:Choice>
              <mc:Fallback>
                <p:oleObj name="Equation" r:id="rId9" imgW="1774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1371600"/>
                        <a:ext cx="6889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0" name="WordArt 20"/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Find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16324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3657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rPr>
              <a:t>#1 - #18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pitchFamily="34" charset="0"/>
              </a:rPr>
              <a:t>Worksheet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410200" y="2362200"/>
            <a:ext cx="2819400" cy="2667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TANGENTS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66672"/>
            <a:ext cx="4343400" cy="4681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   A line is tangent to the circle only if it is perpendicular to the radius drawn to the point of tangency</a:t>
            </a:r>
            <a:endParaRPr lang="en-US" sz="3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stCxn id="5" idx="0"/>
            <a:endCxn id="18" idx="0"/>
          </p:cNvCxnSpPr>
          <p:nvPr/>
        </p:nvCxnSpPr>
        <p:spPr>
          <a:xfrm rot="16200000" flipH="1">
            <a:off x="6172200" y="3009900"/>
            <a:ext cx="129540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781800" y="3657600"/>
            <a:ext cx="76200" cy="76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08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876800" y="2360612"/>
            <a:ext cx="4038600" cy="1588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814458" y="2362200"/>
            <a:ext cx="228600" cy="2286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029200"/>
          </a:xfrm>
        </p:spPr>
        <p:txBody>
          <a:bodyPr anchor="t" anchorCtr="0"/>
          <a:lstStyle/>
          <a:p>
            <a:r>
              <a:rPr lang="en-US" sz="3600" dirty="0" smtClean="0"/>
              <a:t>Is AB tangent or not tangent?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i="1" dirty="0" smtClean="0"/>
              <a:t>Use Pythagorean Theorem to find out.</a:t>
            </a:r>
            <a:endParaRPr lang="en-US" sz="2400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114800" y="1282045"/>
            <a:ext cx="4800600" cy="3975755"/>
            <a:chOff x="3352800" y="762000"/>
            <a:chExt cx="4800600" cy="397575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762000"/>
              <a:ext cx="4800600" cy="397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 rot="20899020">
              <a:off x="5721790" y="1713778"/>
              <a:ext cx="415943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71800" y="4362271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Yes</a:t>
            </a:r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68</a:t>
            </a:r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+ 51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85</a:t>
            </a:r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029200"/>
          </a:xfrm>
        </p:spPr>
        <p:txBody>
          <a:bodyPr anchor="t" anchorCtr="0"/>
          <a:lstStyle/>
          <a:p>
            <a:r>
              <a:rPr lang="en-US" sz="3600" dirty="0" smtClean="0"/>
              <a:t>Is AB tangent or not tangent?</a:t>
            </a:r>
            <a:br>
              <a:rPr lang="en-US" sz="36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2400" i="1" dirty="0"/>
              <a:t>Use Pythagorean Theorem to find out.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524" y="1371600"/>
            <a:ext cx="535507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4362271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+ 16</a:t>
            </a:r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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19</a:t>
            </a:r>
            <a:r>
              <a:rPr lang="en-US" sz="36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454236"/>
            <a:ext cx="2628900" cy="194656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 is a radius of Circle C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 is tangent to Circle C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Solve for x.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4495800"/>
            <a:ext cx="533400" cy="762000"/>
            <a:chOff x="3124200" y="5105400"/>
            <a:chExt cx="609600" cy="533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124200" y="5105400"/>
              <a:ext cx="6096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124200" y="5638800"/>
              <a:ext cx="6096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0"/>
            <a:ext cx="5669854" cy="296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76600" y="4362271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+ 96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100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 = 28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" pitchFamily="34" charset="0"/>
                <a:cs typeface="Arial" pitchFamily="34" charset="0"/>
              </a:rPr>
              <a:t>Solve for x.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4912" y="895529"/>
            <a:ext cx="4616688" cy="375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0500" y="4454236"/>
            <a:ext cx="2628900" cy="194656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 is a radius of Circle C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 is tangent to Circle C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8600" y="4495800"/>
            <a:ext cx="533400" cy="762000"/>
            <a:chOff x="3124200" y="5105400"/>
            <a:chExt cx="609600" cy="533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124200" y="5105400"/>
              <a:ext cx="6096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24200" y="5638800"/>
              <a:ext cx="6096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276600" y="4362271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+ 48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80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 = 64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10600" cy="1752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Party Hat Problems</a:t>
            </a:r>
            <a:br>
              <a:rPr lang="en-US" sz="6000" b="1" dirty="0" smtClean="0"/>
            </a:br>
            <a:r>
              <a:rPr lang="en-US" sz="4000" b="1" dirty="0" smtClean="0"/>
              <a:t>(Tangent/Tangent)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76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457200" y="2057400"/>
            <a:ext cx="2133600" cy="2209800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H="1">
            <a:off x="558800" y="533400"/>
            <a:ext cx="1295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1854200" y="533400"/>
            <a:ext cx="68580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28600" y="1981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R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676400" y="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S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14600" y="2362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T</a:t>
            </a:r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3276600" y="6350"/>
          <a:ext cx="426720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558720" imgH="177480" progId="Equation.3">
                  <p:embed/>
                </p:oleObj>
              </mc:Choice>
              <mc:Fallback>
                <p:oleObj name="Equation" r:id="rId3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350"/>
                        <a:ext cx="4267200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1981200" y="1371600"/>
            <a:ext cx="381000" cy="3048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066800" y="1219200"/>
            <a:ext cx="304800" cy="4572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048000" y="1752600"/>
            <a:ext cx="5334000" cy="206210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If two segments from the same exterior point are tangent to a circle, then they are congruent.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14600" y="4343400"/>
            <a:ext cx="4114800" cy="1676400"/>
            <a:chOff x="0" y="3260"/>
            <a:chExt cx="2592" cy="1056"/>
          </a:xfrm>
        </p:grpSpPr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0" y="3500"/>
              <a:ext cx="1248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2001" name="Picture 17" descr="so02269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6" y="3260"/>
              <a:ext cx="726" cy="968"/>
            </a:xfrm>
            <a:prstGeom prst="rect">
              <a:avLst/>
            </a:prstGeom>
            <a:noFill/>
          </p:spPr>
        </p:pic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960" y="3648"/>
              <a:ext cx="16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solidFill>
                    <a:schemeClr val="tx2"/>
                  </a:solidFill>
                  <a:latin typeface="Comic Sans MS" pitchFamily="66" charset="0"/>
                </a:rPr>
                <a:t>Party hat problems!</a:t>
              </a:r>
            </a:p>
          </p:txBody>
        </p:sp>
      </p:grpSp>
      <p:sp>
        <p:nvSpPr>
          <p:cNvPr id="42003" name="AutoShape 19"/>
          <p:cNvSpPr>
            <a:spLocks noChangeArrowheads="1"/>
          </p:cNvSpPr>
          <p:nvPr/>
        </p:nvSpPr>
        <p:spPr bwMode="auto">
          <a:xfrm rot="240019">
            <a:off x="403225" y="2038350"/>
            <a:ext cx="2209800" cy="23050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1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228600" y="1520825"/>
            <a:ext cx="2438400" cy="228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600200" y="1495425"/>
            <a:ext cx="4343400" cy="73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1828800" y="2181225"/>
            <a:ext cx="41910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1676400" y="3654425"/>
            <a:ext cx="228600" cy="2286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1447800" y="1368425"/>
            <a:ext cx="228600" cy="2286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5791200" y="2066925"/>
            <a:ext cx="292100" cy="2921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2971800" y="835025"/>
          <a:ext cx="157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835025"/>
                        <a:ext cx="1574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3352800" y="3273425"/>
          <a:ext cx="6397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5" imgW="164880" imgH="164880" progId="Equation.3">
                  <p:embed/>
                </p:oleObj>
              </mc:Choice>
              <mc:Fallback>
                <p:oleObj name="Equation" r:id="rId5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73425"/>
                        <a:ext cx="63976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5181600" y="3197225"/>
          <a:ext cx="3086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7" imgW="685800" imgH="203040" progId="Equation.3">
                  <p:embed/>
                </p:oleObj>
              </mc:Choice>
              <mc:Fallback>
                <p:oleObj name="Equation" r:id="rId7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97225"/>
                        <a:ext cx="3086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6096000" y="3883025"/>
          <a:ext cx="1885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9" imgW="419040" imgH="203040" progId="Equation.3">
                  <p:embed/>
                </p:oleObj>
              </mc:Choice>
              <mc:Fallback>
                <p:oleObj name="Equation" r:id="rId9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83025"/>
                        <a:ext cx="18859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772630"/>
              </p:ext>
            </p:extLst>
          </p:nvPr>
        </p:nvGraphicFramePr>
        <p:xfrm>
          <a:off x="5405438" y="4949825"/>
          <a:ext cx="18034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11" imgW="380880" imgH="177480" progId="Equation.3">
                  <p:embed/>
                </p:oleObj>
              </mc:Choice>
              <mc:Fallback>
                <p:oleObj name="Equation" r:id="rId11" imgW="380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4949825"/>
                        <a:ext cx="1803400" cy="841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5" name="WordArt 17"/>
          <p:cNvSpPr>
            <a:spLocks noChangeArrowheads="1" noChangeShapeType="1" noTextEdit="1"/>
          </p:cNvSpPr>
          <p:nvPr/>
        </p:nvSpPr>
        <p:spPr bwMode="auto">
          <a:xfrm>
            <a:off x="185738" y="2286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rPr>
              <a:t>Solve for x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 rot="4788202">
            <a:off x="279400" y="1436688"/>
            <a:ext cx="2362200" cy="24384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028" name="Picture 20" descr="AG00570_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4338" y="5029200"/>
            <a:ext cx="708025" cy="127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5942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38100">
          <a:solidFill>
            <a:schemeClr val="accent1">
              <a:lumMod val="75000"/>
            </a:scheme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iRespondGraphMast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38100">
          <a:solidFill>
            <a:schemeClr val="accent1">
              <a:lumMod val="75000"/>
            </a:scheme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iRespondQuestionMast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38100">
          <a:solidFill>
            <a:schemeClr val="accent1">
              <a:lumMod val="75000"/>
            </a:scheme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905</TotalTime>
  <Words>161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Century Gothic</vt:lpstr>
      <vt:lpstr>Comic Sans MS</vt:lpstr>
      <vt:lpstr>Georgia</vt:lpstr>
      <vt:lpstr>Symbol</vt:lpstr>
      <vt:lpstr>Wingdings</vt:lpstr>
      <vt:lpstr>Wingdings 2</vt:lpstr>
      <vt:lpstr>Civic</vt:lpstr>
      <vt:lpstr>iRespondGraphMaster</vt:lpstr>
      <vt:lpstr>iRespondQuestionMaster</vt:lpstr>
      <vt:lpstr>Equation</vt:lpstr>
      <vt:lpstr>PowerPoint Presentation</vt:lpstr>
      <vt:lpstr>TANGENTS</vt:lpstr>
      <vt:lpstr>Is AB tangent or not tangent?  Use Pythagorean Theorem to find out.</vt:lpstr>
      <vt:lpstr>Is AB tangent or not tangent?  Use Pythagorean Theorem to find out.</vt:lpstr>
      <vt:lpstr>BC is a radius of Circle C  AB is tangent to Circle C</vt:lpstr>
      <vt:lpstr>BC is a radius of Circle C  AB is tangent to Circle C</vt:lpstr>
      <vt:lpstr>Party Hat Problems (Tangent/Tangent)</vt:lpstr>
      <vt:lpstr>PowerPoint Presentation</vt:lpstr>
      <vt:lpstr>PowerPoint Presentation</vt:lpstr>
      <vt:lpstr>PowerPoint Presentation</vt:lpstr>
      <vt:lpstr>PowerPoint Presentation</vt:lpstr>
      <vt:lpstr>Worksheet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Tangents in Circles</dc:title>
  <dc:creator>Elizabeth Smith;Emily Freeman</dc:creator>
  <cp:lastModifiedBy>Allison Chapman</cp:lastModifiedBy>
  <cp:revision>32</cp:revision>
  <cp:lastPrinted>2013-01-07T18:55:20Z</cp:lastPrinted>
  <dcterms:created xsi:type="dcterms:W3CDTF">2010-11-11T13:38:56Z</dcterms:created>
  <dcterms:modified xsi:type="dcterms:W3CDTF">2016-12-28T18:09:53Z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