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8"/>
  </p:notesMasterIdLst>
  <p:handoutMasterIdLst>
    <p:handoutMasterId r:id="rId19"/>
  </p:handoutMasterIdLst>
  <p:sldIdLst>
    <p:sldId id="345" r:id="rId3"/>
    <p:sldId id="346" r:id="rId4"/>
    <p:sldId id="352" r:id="rId5"/>
    <p:sldId id="353" r:id="rId6"/>
    <p:sldId id="321" r:id="rId7"/>
    <p:sldId id="326" r:id="rId8"/>
    <p:sldId id="322" r:id="rId9"/>
    <p:sldId id="323" r:id="rId10"/>
    <p:sldId id="340" r:id="rId11"/>
    <p:sldId id="328" r:id="rId12"/>
    <p:sldId id="342" r:id="rId13"/>
    <p:sldId id="324" r:id="rId14"/>
    <p:sldId id="331" r:id="rId15"/>
    <p:sldId id="329" r:id="rId16"/>
    <p:sldId id="349" r:id="rId17"/>
  </p:sldIdLst>
  <p:sldSz cx="9144000" cy="6858000" type="screen4x3"/>
  <p:notesSz cx="7007225" cy="9293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009900"/>
    <a:srgbClr val="FF33CC"/>
    <a:srgbClr val="00FF00"/>
    <a:srgbClr val="FF3300"/>
    <a:srgbClr val="FF6600"/>
    <a:srgbClr val="66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413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7FA9B2C3-0516-4082-85BB-78934AFDA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0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6613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371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285CE0EB-BD94-4B0D-A42B-56079A692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66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8A776-BA65-44CA-B7D1-4D7620E3E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63C13-C8F7-4E8A-9D22-5B118B96F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169DB-9D05-475C-81E4-F5D82BC8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52166-0882-4219-AB7A-FC9C1B0C2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97BEE-4A27-487B-8E8A-A61617FDD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AC457-AF02-4E69-AEB3-3C6828ED5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6406A-6F04-4967-81F7-63A2516C7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78D6C-2981-425F-A0BD-2C17B9813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C270F-4A09-4039-859C-D852FAA4A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D1003-37E7-4AC4-AD43-42B63645D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284F6-0C56-4BB3-9358-E0C78848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52166-0882-4219-AB7A-FC9C1B0C2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63C13-C8F7-4E8A-9D22-5B118B96F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169DB-9D05-475C-81E4-F5D82BC8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ECE28-B529-4E7E-9B5E-A45D3AF6D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97BEE-4A27-487B-8E8A-A61617FDD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AC457-AF02-4E69-AEB3-3C6828ED5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6406A-6F04-4967-81F7-63A2516C7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78D6C-2981-425F-A0BD-2C17B9813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C270F-4A09-4039-859C-D852FAA4A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D1003-37E7-4AC4-AD43-42B63645D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284F6-0C56-4BB3-9358-E0C78848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B9F691-95BB-4DC6-92E0-92CE6795B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5" t="48685" r="65625" b="28889"/>
          <a:stretch/>
        </p:blipFill>
        <p:spPr bwMode="auto">
          <a:xfrm>
            <a:off x="457200" y="1981200"/>
            <a:ext cx="8263466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5980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>
                <a:latin typeface="Eras Bold ITC" pitchFamily="34" charset="0"/>
              </a:rPr>
              <a:t>Q</a:t>
            </a:r>
            <a:r>
              <a:rPr lang="en-US" sz="4000" dirty="0" smtClean="0">
                <a:latin typeface="Eras Bold ITC" pitchFamily="34" charset="0"/>
              </a:rPr>
              <a:t>uadrilateral </a:t>
            </a:r>
            <a:r>
              <a:rPr lang="en-US" sz="4000" dirty="0">
                <a:latin typeface="Eras Bold ITC" pitchFamily="34" charset="0"/>
              </a:rPr>
              <a:t>inscribed in a circle: opposite angles are </a:t>
            </a:r>
            <a:r>
              <a:rPr lang="en-US" sz="4400" u="sng" dirty="0" smtClean="0">
                <a:solidFill>
                  <a:srgbClr val="FF0066"/>
                </a:solidFill>
                <a:latin typeface="Eras Bold ITC" pitchFamily="34" charset="0"/>
              </a:rPr>
              <a:t>SUPPLEMENTARY</a:t>
            </a:r>
            <a:endParaRPr lang="en-US" sz="4000" u="sng" dirty="0">
              <a:solidFill>
                <a:srgbClr val="FF0066"/>
              </a:solidFill>
              <a:latin typeface="Eras Bold ITC" pitchFamily="34" charset="0"/>
            </a:endParaRPr>
          </a:p>
        </p:txBody>
      </p:sp>
      <p:sp>
        <p:nvSpPr>
          <p:cNvPr id="105475" name="Line 3"/>
          <p:cNvSpPr>
            <a:spLocks noChangeShapeType="1"/>
          </p:cNvSpPr>
          <p:nvPr/>
        </p:nvSpPr>
        <p:spPr bwMode="auto">
          <a:xfrm flipH="1">
            <a:off x="3429000" y="2438400"/>
            <a:ext cx="152400" cy="1447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3429000" y="3886200"/>
            <a:ext cx="1600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 flipH="1" flipV="1">
            <a:off x="4724400" y="2362200"/>
            <a:ext cx="304800" cy="1524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 flipV="1">
            <a:off x="3581400" y="2362200"/>
            <a:ext cx="11430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200400" y="2209800"/>
            <a:ext cx="2057400" cy="2057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3276600" y="1981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A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4648200" y="19050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B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4953000" y="38100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C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3048000" y="37480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D</a:t>
            </a:r>
          </a:p>
        </p:txBody>
      </p:sp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457200" y="4495800"/>
          <a:ext cx="41910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Equation" r:id="rId3" imgW="1205977" imgH="177723" progId="Equation.3">
                  <p:embed/>
                </p:oleObj>
              </mc:Choice>
              <mc:Fallback>
                <p:oleObj name="Equation" r:id="rId3" imgW="1205977" imgH="177723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95800"/>
                        <a:ext cx="419100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5" name="Object 13"/>
          <p:cNvGraphicFramePr>
            <a:graphicFrameLocks noChangeAspect="1"/>
          </p:cNvGraphicFramePr>
          <p:nvPr/>
        </p:nvGraphicFramePr>
        <p:xfrm>
          <a:off x="3886200" y="5105400"/>
          <a:ext cx="44894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5" imgW="1205977" imgH="177723" progId="Equation.3">
                  <p:embed/>
                </p:oleObj>
              </mc:Choice>
              <mc:Fallback>
                <p:oleObj name="Equation" r:id="rId5" imgW="1205977" imgH="17772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105400"/>
                        <a:ext cx="4489450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solidFill>
                  <a:srgbClr val="002060"/>
                </a:solidFill>
                <a:latin typeface="Century Gothic" pitchFamily="34" charset="0"/>
              </a:rPr>
              <a:t>If a right triangle is inscribed in a circle then the </a:t>
            </a:r>
            <a:r>
              <a:rPr lang="en-US" sz="4000" b="1" i="1" dirty="0" smtClean="0">
                <a:solidFill>
                  <a:srgbClr val="002060"/>
                </a:solidFill>
                <a:latin typeface="Century Gothic" pitchFamily="34" charset="0"/>
              </a:rPr>
              <a:t>hypotenuse</a:t>
            </a:r>
            <a:r>
              <a:rPr lang="en-US" sz="4000" b="1" dirty="0" smtClean="0">
                <a:solidFill>
                  <a:srgbClr val="002060"/>
                </a:solidFill>
                <a:latin typeface="Century Gothic" pitchFamily="34" charset="0"/>
              </a:rPr>
              <a:t> is the diameter of the circle.</a:t>
            </a:r>
          </a:p>
          <a:p>
            <a:pPr lvl="0"/>
            <a:endParaRPr lang="en-US" sz="40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971800" y="2057400"/>
            <a:ext cx="3505200" cy="37338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505200" y="25908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505200" y="5257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05200" y="4800600"/>
            <a:ext cx="457200" cy="457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505200" y="2590800"/>
            <a:ext cx="24384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 rot="2875440">
            <a:off x="3667125" y="3316288"/>
            <a:ext cx="2854325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93919"/>
                </a:solidFill>
                <a:latin typeface="Copperplate Gothic Bold" pitchFamily="34" charset="0"/>
              </a:rPr>
              <a:t>diameter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648200" y="38862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505200" y="2590800"/>
            <a:ext cx="2438400" cy="2667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Example 3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Century Gothic" pitchFamily="34" charset="0"/>
              </a:rPr>
              <a:t>In </a:t>
            </a:r>
            <a:r>
              <a:rPr lang="en-US" sz="3600" b="1" dirty="0">
                <a:solidFill>
                  <a:srgbClr val="0000FF"/>
                </a:solidFill>
                <a:latin typeface="Century Gothic" pitchFamily="34" charset="0"/>
                <a:sym typeface="Wingdings 2" pitchFamily="18" charset="2"/>
              </a:rPr>
              <a:t></a:t>
            </a:r>
            <a:r>
              <a:rPr lang="en-US" sz="3600" b="1" dirty="0">
                <a:solidFill>
                  <a:srgbClr val="0000FF"/>
                </a:solidFill>
                <a:latin typeface="Century Gothic" pitchFamily="34" charset="0"/>
              </a:rPr>
              <a:t>J, </a:t>
            </a:r>
            <a:r>
              <a:rPr lang="en-US" sz="3600" b="1" i="1" dirty="0" smtClean="0">
                <a:solidFill>
                  <a:srgbClr val="0000FF"/>
                </a:solidFill>
                <a:latin typeface="Century Gothic" pitchFamily="34" charset="0"/>
              </a:rPr>
              <a:t>m </a:t>
            </a:r>
            <a:r>
              <a:rPr lang="en-US" sz="3600" b="1" dirty="0" smtClean="0">
                <a:solidFill>
                  <a:srgbClr val="0000FF"/>
                </a:solidFill>
                <a:latin typeface="Century Gothic" pitchFamily="34" charset="0"/>
                <a:sym typeface="MT Symbol" pitchFamily="82" charset="2"/>
              </a:rPr>
              <a:t>  </a:t>
            </a:r>
            <a:r>
              <a:rPr lang="en-US" sz="3600" b="1" dirty="0" smtClean="0">
                <a:solidFill>
                  <a:srgbClr val="0000FF"/>
                </a:solidFill>
                <a:latin typeface="Century Gothic" pitchFamily="34" charset="0"/>
              </a:rPr>
              <a:t>3 </a:t>
            </a:r>
            <a:r>
              <a:rPr lang="en-US" sz="3600" b="1" dirty="0">
                <a:solidFill>
                  <a:srgbClr val="0000FF"/>
                </a:solidFill>
                <a:latin typeface="Century Gothic" pitchFamily="34" charset="0"/>
              </a:rPr>
              <a:t>= 5x and </a:t>
            </a:r>
            <a:r>
              <a:rPr lang="en-US" sz="3600" b="1" i="1" dirty="0" smtClean="0">
                <a:solidFill>
                  <a:srgbClr val="0000FF"/>
                </a:solidFill>
                <a:latin typeface="Century Gothic" pitchFamily="34" charset="0"/>
              </a:rPr>
              <a:t>m</a:t>
            </a:r>
            <a:r>
              <a:rPr lang="en-US" sz="3600" b="1" dirty="0" smtClean="0">
                <a:solidFill>
                  <a:srgbClr val="0000FF"/>
                </a:solidFill>
                <a:latin typeface="Century Gothic" pitchFamily="34" charset="0"/>
              </a:rPr>
              <a:t>   4 </a:t>
            </a:r>
            <a:r>
              <a:rPr lang="en-US" sz="3600" b="1" dirty="0">
                <a:solidFill>
                  <a:srgbClr val="0000FF"/>
                </a:solidFill>
                <a:latin typeface="Century Gothic" pitchFamily="34" charset="0"/>
              </a:rPr>
              <a:t>= 2x + 9.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Century Gothic" pitchFamily="34" charset="0"/>
              </a:rPr>
              <a:t>Find the value of x.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4953000" y="1371600"/>
            <a:ext cx="4191000" cy="4160838"/>
            <a:chOff x="1920" y="288"/>
            <a:chExt cx="2640" cy="2621"/>
          </a:xfrm>
          <a:noFill/>
        </p:grpSpPr>
        <p:sp>
          <p:nvSpPr>
            <p:cNvPr id="16389" name="Oval 4"/>
            <p:cNvSpPr>
              <a:spLocks noChangeArrowheads="1"/>
            </p:cNvSpPr>
            <p:nvPr/>
          </p:nvSpPr>
          <p:spPr bwMode="auto">
            <a:xfrm>
              <a:off x="2352" y="720"/>
              <a:ext cx="1872" cy="1824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" name="Line 5"/>
            <p:cNvSpPr>
              <a:spLocks noChangeShapeType="1"/>
            </p:cNvSpPr>
            <p:nvPr/>
          </p:nvSpPr>
          <p:spPr bwMode="auto">
            <a:xfrm flipH="1">
              <a:off x="2352" y="1008"/>
              <a:ext cx="1632" cy="48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6"/>
            <p:cNvSpPr>
              <a:spLocks noChangeShapeType="1"/>
            </p:cNvSpPr>
            <p:nvPr/>
          </p:nvSpPr>
          <p:spPr bwMode="auto">
            <a:xfrm flipH="1">
              <a:off x="2352" y="720"/>
              <a:ext cx="864" cy="768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Text Box 7"/>
            <p:cNvSpPr txBox="1">
              <a:spLocks noChangeArrowheads="1"/>
            </p:cNvSpPr>
            <p:nvPr/>
          </p:nvSpPr>
          <p:spPr bwMode="auto">
            <a:xfrm>
              <a:off x="2516" y="1145"/>
              <a:ext cx="384" cy="3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800">
                  <a:latin typeface="Comic Sans MS" pitchFamily="66" charset="0"/>
                </a:rPr>
                <a:t>3</a:t>
              </a:r>
            </a:p>
          </p:txBody>
        </p:sp>
        <p:graphicFrame>
          <p:nvGraphicFramePr>
            <p:cNvPr id="16393" name="Object 8"/>
            <p:cNvGraphicFramePr>
              <a:graphicFrameLocks noChangeAspect="1"/>
            </p:cNvGraphicFramePr>
            <p:nvPr/>
          </p:nvGraphicFramePr>
          <p:xfrm>
            <a:off x="3132" y="1440"/>
            <a:ext cx="228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45" name="Equation" r:id="rId3" imgW="114102" imgH="114102" progId="Equation.3">
                    <p:embed/>
                  </p:oleObj>
                </mc:Choice>
                <mc:Fallback>
                  <p:oleObj name="Equation" r:id="rId3" imgW="114102" imgH="114102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2" y="1440"/>
                          <a:ext cx="228" cy="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4" name="Text Box 9"/>
            <p:cNvSpPr txBox="1">
              <a:spLocks noChangeArrowheads="1"/>
            </p:cNvSpPr>
            <p:nvPr/>
          </p:nvSpPr>
          <p:spPr bwMode="auto">
            <a:xfrm>
              <a:off x="3024" y="288"/>
              <a:ext cx="576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Q</a:t>
              </a:r>
            </a:p>
          </p:txBody>
        </p:sp>
        <p:sp>
          <p:nvSpPr>
            <p:cNvPr id="16395" name="Text Box 10"/>
            <p:cNvSpPr txBox="1">
              <a:spLocks noChangeArrowheads="1"/>
            </p:cNvSpPr>
            <p:nvPr/>
          </p:nvSpPr>
          <p:spPr bwMode="auto">
            <a:xfrm>
              <a:off x="3984" y="768"/>
              <a:ext cx="576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D</a:t>
              </a:r>
            </a:p>
          </p:txBody>
        </p:sp>
        <p:sp>
          <p:nvSpPr>
            <p:cNvPr id="16396" name="Text Box 11"/>
            <p:cNvSpPr txBox="1">
              <a:spLocks noChangeArrowheads="1"/>
            </p:cNvSpPr>
            <p:nvPr/>
          </p:nvSpPr>
          <p:spPr bwMode="auto">
            <a:xfrm>
              <a:off x="3264" y="1296"/>
              <a:ext cx="528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J</a:t>
              </a:r>
            </a:p>
          </p:txBody>
        </p:sp>
        <p:sp>
          <p:nvSpPr>
            <p:cNvPr id="16397" name="Text Box 12"/>
            <p:cNvSpPr txBox="1">
              <a:spLocks noChangeArrowheads="1"/>
            </p:cNvSpPr>
            <p:nvPr/>
          </p:nvSpPr>
          <p:spPr bwMode="auto">
            <a:xfrm>
              <a:off x="1920" y="1392"/>
              <a:ext cx="576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T</a:t>
              </a:r>
            </a:p>
          </p:txBody>
        </p:sp>
        <p:sp>
          <p:nvSpPr>
            <p:cNvPr id="16398" name="Text Box 13"/>
            <p:cNvSpPr txBox="1">
              <a:spLocks noChangeArrowheads="1"/>
            </p:cNvSpPr>
            <p:nvPr/>
          </p:nvSpPr>
          <p:spPr bwMode="auto">
            <a:xfrm>
              <a:off x="3120" y="2544"/>
              <a:ext cx="336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U</a:t>
              </a:r>
            </a:p>
          </p:txBody>
        </p:sp>
        <p:sp>
          <p:nvSpPr>
            <p:cNvPr id="16399" name="Line 14"/>
            <p:cNvSpPr>
              <a:spLocks noChangeShapeType="1"/>
            </p:cNvSpPr>
            <p:nvPr/>
          </p:nvSpPr>
          <p:spPr bwMode="auto">
            <a:xfrm flipH="1" flipV="1">
              <a:off x="3168" y="720"/>
              <a:ext cx="144" cy="1824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5"/>
            <p:cNvSpPr>
              <a:spLocks noChangeShapeType="1"/>
            </p:cNvSpPr>
            <p:nvPr/>
          </p:nvSpPr>
          <p:spPr bwMode="auto">
            <a:xfrm flipV="1">
              <a:off x="3312" y="1008"/>
              <a:ext cx="672" cy="153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Text Box 16"/>
            <p:cNvSpPr txBox="1">
              <a:spLocks noChangeArrowheads="1"/>
            </p:cNvSpPr>
            <p:nvPr/>
          </p:nvSpPr>
          <p:spPr bwMode="auto">
            <a:xfrm>
              <a:off x="3168" y="1920"/>
              <a:ext cx="384" cy="3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800">
                  <a:latin typeface="Comic Sans MS" pitchFamily="66" charset="0"/>
                </a:rPr>
                <a:t>4</a:t>
              </a:r>
            </a:p>
          </p:txBody>
        </p:sp>
      </p:grp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1066800" y="2819400"/>
            <a:ext cx="2590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FF3300"/>
                </a:solidFill>
                <a:latin typeface="Berlin Sans FB Demi" pitchFamily="34" charset="0"/>
              </a:rPr>
              <a:t>x = 3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872748"/>
              </p:ext>
            </p:extLst>
          </p:nvPr>
        </p:nvGraphicFramePr>
        <p:xfrm>
          <a:off x="1886927" y="943708"/>
          <a:ext cx="463550" cy="427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Equation" r:id="rId5" imgW="164880" imgH="152280" progId="Equation.3">
                  <p:embed/>
                </p:oleObj>
              </mc:Choice>
              <mc:Fallback>
                <p:oleObj name="Equation" r:id="rId5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6927" y="943708"/>
                        <a:ext cx="463550" cy="427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787403"/>
              </p:ext>
            </p:extLst>
          </p:nvPr>
        </p:nvGraphicFramePr>
        <p:xfrm>
          <a:off x="5163527" y="920262"/>
          <a:ext cx="463550" cy="427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Equation" r:id="rId7" imgW="164880" imgH="152280" progId="Equation.3">
                  <p:embed/>
                </p:oleObj>
              </mc:Choice>
              <mc:Fallback>
                <p:oleObj name="Equation" r:id="rId7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63527" y="920262"/>
                        <a:ext cx="463550" cy="427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115050" y="3200400"/>
          <a:ext cx="3619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3" imgW="114102" imgH="114102" progId="Equation.3">
                  <p:embed/>
                </p:oleObj>
              </mc:Choice>
              <mc:Fallback>
                <p:oleObj name="Equation" r:id="rId3" imgW="114102" imgH="1141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050" y="3200400"/>
                        <a:ext cx="3619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76200" y="2057400"/>
            <a:ext cx="441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>
                <a:solidFill>
                  <a:srgbClr val="FF3300"/>
                </a:solidFill>
                <a:latin typeface="Berlin Sans FB Demi" pitchFamily="34" charset="0"/>
              </a:rPr>
              <a:t>4x – 14  = 90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267200" y="2057400"/>
            <a:ext cx="4114800" cy="2895600"/>
            <a:chOff x="4267200" y="2057400"/>
            <a:chExt cx="4114800" cy="2895600"/>
          </a:xfrm>
          <a:noFill/>
        </p:grpSpPr>
        <p:sp>
          <p:nvSpPr>
            <p:cNvPr id="17410" name="Oval 2"/>
            <p:cNvSpPr>
              <a:spLocks noChangeArrowheads="1"/>
            </p:cNvSpPr>
            <p:nvPr/>
          </p:nvSpPr>
          <p:spPr bwMode="auto">
            <a:xfrm>
              <a:off x="4876800" y="2057400"/>
              <a:ext cx="2971800" cy="28956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" name="Line 3"/>
            <p:cNvSpPr>
              <a:spLocks noChangeShapeType="1"/>
            </p:cNvSpPr>
            <p:nvPr/>
          </p:nvSpPr>
          <p:spPr bwMode="auto">
            <a:xfrm flipH="1">
              <a:off x="5105400" y="2514600"/>
              <a:ext cx="2362200" cy="17526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7467600" y="2133600"/>
              <a:ext cx="914400" cy="5794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H</a:t>
              </a: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5943600" y="2895600"/>
              <a:ext cx="838200" cy="5794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K</a:t>
              </a: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914400" cy="5794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G</a:t>
              </a: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7848600" y="3733800"/>
              <a:ext cx="533400" cy="5794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N</a:t>
              </a:r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 flipV="1">
              <a:off x="7456488" y="2568575"/>
              <a:ext cx="304800" cy="13716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 flipH="1">
              <a:off x="5105400" y="3962400"/>
              <a:ext cx="2667000" cy="3048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0" y="152400"/>
            <a:ext cx="9144000" cy="1701800"/>
            <a:chOff x="0" y="96"/>
            <a:chExt cx="5760" cy="1072"/>
          </a:xfrm>
        </p:grpSpPr>
        <p:sp>
          <p:nvSpPr>
            <p:cNvPr id="17423" name="Text Box 13"/>
            <p:cNvSpPr txBox="1">
              <a:spLocks noChangeArrowheads="1"/>
            </p:cNvSpPr>
            <p:nvPr/>
          </p:nvSpPr>
          <p:spPr bwMode="auto">
            <a:xfrm>
              <a:off x="0" y="96"/>
              <a:ext cx="5760" cy="1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3200" b="1" dirty="0">
                  <a:latin typeface="Century Gothic" pitchFamily="34" charset="0"/>
                </a:rPr>
                <a:t>Example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3000" b="1" dirty="0">
                  <a:solidFill>
                    <a:srgbClr val="0000FF"/>
                  </a:solidFill>
                  <a:latin typeface="Century Gothic" pitchFamily="34" charset="0"/>
                </a:rPr>
                <a:t>In </a:t>
              </a:r>
              <a:r>
                <a:rPr lang="en-US" sz="3000" b="1" dirty="0">
                  <a:solidFill>
                    <a:srgbClr val="0000FF"/>
                  </a:solidFill>
                  <a:latin typeface="Century Gothic" pitchFamily="34" charset="0"/>
                  <a:sym typeface="Wingdings 2" pitchFamily="18" charset="2"/>
                </a:rPr>
                <a:t>K</a:t>
              </a:r>
              <a:r>
                <a:rPr lang="en-US" sz="3000" b="1" dirty="0">
                  <a:solidFill>
                    <a:srgbClr val="0000FF"/>
                  </a:solidFill>
                  <a:latin typeface="Century Gothic" pitchFamily="34" charset="0"/>
                </a:rPr>
                <a:t>, GH is a diameter and </a:t>
              </a:r>
              <a:r>
                <a:rPr lang="en-US" sz="3000" b="1" i="1" dirty="0" smtClean="0">
                  <a:solidFill>
                    <a:srgbClr val="0000FF"/>
                  </a:solidFill>
                  <a:latin typeface="Century Gothic" pitchFamily="34" charset="0"/>
                </a:rPr>
                <a:t>m</a:t>
              </a:r>
              <a:r>
                <a:rPr lang="en-US" sz="3000" b="1" dirty="0">
                  <a:solidFill>
                    <a:srgbClr val="0000FF"/>
                  </a:solidFill>
                  <a:latin typeface="Century Gothic" pitchFamily="34" charset="0"/>
                  <a:sym typeface="MT Symbol" pitchFamily="82" charset="2"/>
                </a:rPr>
                <a:t> </a:t>
              </a:r>
              <a:r>
                <a:rPr lang="en-US" sz="3000" b="1" dirty="0" smtClean="0">
                  <a:solidFill>
                    <a:srgbClr val="0000FF"/>
                  </a:solidFill>
                  <a:latin typeface="Century Gothic" pitchFamily="34" charset="0"/>
                  <a:sym typeface="MT Symbol" pitchFamily="82" charset="2"/>
                </a:rPr>
                <a:t>  GNH </a:t>
              </a:r>
              <a:r>
                <a:rPr lang="en-US" sz="3000" b="1" dirty="0">
                  <a:solidFill>
                    <a:srgbClr val="0000FF"/>
                  </a:solidFill>
                  <a:latin typeface="Century Gothic" pitchFamily="34" charset="0"/>
                  <a:sym typeface="MT Symbol" pitchFamily="82" charset="2"/>
                </a:rPr>
                <a:t>= 4x – 14.</a:t>
              </a:r>
              <a:r>
                <a:rPr lang="en-US" sz="3200" b="1" dirty="0">
                  <a:solidFill>
                    <a:srgbClr val="0000FF"/>
                  </a:solidFill>
                  <a:latin typeface="Century Gothic" pitchFamily="34" charset="0"/>
                </a:rPr>
                <a:t> Find the value of x.</a:t>
              </a:r>
            </a:p>
          </p:txBody>
        </p:sp>
        <p:sp>
          <p:nvSpPr>
            <p:cNvPr id="17424" name="Line 14"/>
            <p:cNvSpPr>
              <a:spLocks noChangeShapeType="1"/>
            </p:cNvSpPr>
            <p:nvPr/>
          </p:nvSpPr>
          <p:spPr bwMode="auto">
            <a:xfrm>
              <a:off x="864" y="549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1447800" y="3276600"/>
            <a:ext cx="2590800" cy="11207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500">
                <a:solidFill>
                  <a:srgbClr val="FF3300"/>
                </a:solidFill>
                <a:latin typeface="Berlin Sans FB Demi" pitchFamily="34" charset="0"/>
              </a:rPr>
              <a:t>x = 26</a:t>
            </a:r>
          </a:p>
        </p:txBody>
      </p:sp>
      <p:sp>
        <p:nvSpPr>
          <p:cNvPr id="17422" name="TextBox 1"/>
          <p:cNvSpPr txBox="1">
            <a:spLocks noChangeArrowheads="1"/>
          </p:cNvSpPr>
          <p:nvPr/>
        </p:nvSpPr>
        <p:spPr bwMode="auto">
          <a:xfrm>
            <a:off x="228600" y="5334000"/>
            <a:ext cx="853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+mn-lt"/>
              </a:rPr>
              <a:t>Bonus: What type of triangle is this?  Why?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339852"/>
              </p:ext>
            </p:extLst>
          </p:nvPr>
        </p:nvGraphicFramePr>
        <p:xfrm>
          <a:off x="5628054" y="875446"/>
          <a:ext cx="463550" cy="427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5" imgW="164880" imgH="152280" progId="Equation.3">
                  <p:embed/>
                </p:oleObj>
              </mc:Choice>
              <mc:Fallback>
                <p:oleObj name="Equation" r:id="rId5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28054" y="875446"/>
                        <a:ext cx="463550" cy="427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4" grpId="0" autoUpdateAnimBg="0"/>
      <p:bldP spid="10855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800600" y="533400"/>
            <a:ext cx="3581400" cy="3581400"/>
            <a:chOff x="4800600" y="533400"/>
            <a:chExt cx="3581400" cy="3581400"/>
          </a:xfrm>
          <a:noFill/>
        </p:grpSpPr>
        <p:sp>
          <p:nvSpPr>
            <p:cNvPr id="20482" name="Oval 2"/>
            <p:cNvSpPr>
              <a:spLocks noChangeArrowheads="1"/>
            </p:cNvSpPr>
            <p:nvPr/>
          </p:nvSpPr>
          <p:spPr bwMode="auto">
            <a:xfrm>
              <a:off x="4800600" y="533400"/>
              <a:ext cx="3581400" cy="35814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3" name="Line 3"/>
            <p:cNvSpPr>
              <a:spLocks noChangeShapeType="1"/>
            </p:cNvSpPr>
            <p:nvPr/>
          </p:nvSpPr>
          <p:spPr bwMode="auto">
            <a:xfrm flipH="1">
              <a:off x="5105400" y="1066800"/>
              <a:ext cx="228600" cy="22098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Line 4"/>
            <p:cNvSpPr>
              <a:spLocks noChangeShapeType="1"/>
            </p:cNvSpPr>
            <p:nvPr/>
          </p:nvSpPr>
          <p:spPr bwMode="auto">
            <a:xfrm>
              <a:off x="5105400" y="3276600"/>
              <a:ext cx="2667000" cy="381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5334000" y="1066800"/>
              <a:ext cx="297180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H="1">
              <a:off x="7772400" y="1828800"/>
              <a:ext cx="533400" cy="18288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5486400" y="1295400"/>
              <a:ext cx="685800" cy="457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z</a:t>
              </a: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5181600" y="2743200"/>
              <a:ext cx="685800" cy="457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y</a:t>
              </a: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7315200" y="1905000"/>
              <a:ext cx="762000" cy="457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</a:rPr>
                <a:t>110</a:t>
              </a:r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7010400" y="3048000"/>
              <a:ext cx="762000" cy="457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</a:rPr>
                <a:t>85</a:t>
              </a:r>
            </a:p>
          </p:txBody>
        </p:sp>
      </p:grp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0" y="2057400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  <a:latin typeface="Century Gothic" pitchFamily="34" charset="0"/>
              </a:rPr>
              <a:t>110 + y =180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228600" y="2819400"/>
            <a:ext cx="2590800" cy="8921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000" b="1">
                <a:solidFill>
                  <a:schemeClr val="tx2"/>
                </a:solidFill>
                <a:latin typeface="Century Gothic" pitchFamily="34" charset="0"/>
              </a:rPr>
              <a:t>y = 70</a:t>
            </a: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1600200" y="3946525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Century Gothic" pitchFamily="34" charset="0"/>
              </a:rPr>
              <a:t>z + 85 = 180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2590800" y="4572000"/>
            <a:ext cx="2514600" cy="8921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000" b="1">
                <a:solidFill>
                  <a:srgbClr val="0000FF"/>
                </a:solidFill>
                <a:latin typeface="Century Gothic" pitchFamily="34" charset="0"/>
              </a:rPr>
              <a:t>z = 95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0" y="2286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rgbClr val="6600FF"/>
                </a:solidFill>
                <a:latin typeface="Eras Bold ITC" pitchFamily="34" charset="0"/>
              </a:rPr>
              <a:t>Example 5   Find y and z.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7" grpId="0" autoUpdateAnimBg="0"/>
      <p:bldP spid="106508" grpId="0" animBg="1" autoUpdateAnimBg="0"/>
      <p:bldP spid="106509" grpId="0" autoUpdateAnimBg="0"/>
      <p:bldP spid="10651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WS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</a:rPr>
              <a:t>Inscribed Angles</a:t>
            </a:r>
          </a:p>
          <a:p>
            <a:pPr marL="0" indent="0" algn="ctr">
              <a:buNone/>
            </a:pPr>
            <a:endParaRPr lang="en-US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b="1" smtClean="0">
                <a:solidFill>
                  <a:srgbClr val="FF0000"/>
                </a:solidFill>
              </a:rPr>
              <a:t>.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300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HW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315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400" dirty="0" smtClean="0"/>
              <a:t>See Board</a:t>
            </a:r>
          </a:p>
          <a:p>
            <a:pPr marL="457200" indent="-457200">
              <a:buAutoNum type="arabicPeriod"/>
            </a:pPr>
            <a:r>
              <a:rPr lang="en-US" sz="4400" dirty="0" smtClean="0"/>
              <a:t>30º, 150</a:t>
            </a:r>
            <a:r>
              <a:rPr lang="en-US" sz="4400" dirty="0"/>
              <a:t>º</a:t>
            </a:r>
            <a:endParaRPr lang="en-US" sz="4400" dirty="0" smtClean="0"/>
          </a:p>
          <a:p>
            <a:pPr marL="457200" indent="-457200">
              <a:buAutoNum type="arabicPeriod"/>
            </a:pPr>
            <a:r>
              <a:rPr lang="en-US" sz="4400" dirty="0" smtClean="0"/>
              <a:t>125</a:t>
            </a:r>
            <a:r>
              <a:rPr lang="en-US" sz="4400" dirty="0"/>
              <a:t>º</a:t>
            </a:r>
            <a:r>
              <a:rPr lang="en-US" sz="4400" dirty="0" smtClean="0"/>
              <a:t>, 227</a:t>
            </a:r>
            <a:r>
              <a:rPr lang="en-US" sz="4400" dirty="0"/>
              <a:t>º</a:t>
            </a:r>
            <a:endParaRPr lang="en-US" sz="4400" dirty="0" smtClean="0"/>
          </a:p>
          <a:p>
            <a:pPr marL="457200" indent="-457200">
              <a:buAutoNum type="arabicPeriod"/>
            </a:pPr>
            <a:r>
              <a:rPr lang="en-US" sz="4400" dirty="0" smtClean="0"/>
              <a:t>67</a:t>
            </a:r>
            <a:r>
              <a:rPr lang="en-US" sz="4400" dirty="0"/>
              <a:t>º</a:t>
            </a:r>
            <a:r>
              <a:rPr lang="en-US" sz="4400" dirty="0" smtClean="0"/>
              <a:t>, 203</a:t>
            </a:r>
            <a:r>
              <a:rPr lang="en-US" sz="4400" dirty="0"/>
              <a:t>º</a:t>
            </a:r>
            <a:endParaRPr lang="en-US" sz="4400" dirty="0" smtClean="0"/>
          </a:p>
          <a:p>
            <a:pPr marL="457200" indent="-457200">
              <a:buAutoNum type="arabicPeriod"/>
            </a:pPr>
            <a:r>
              <a:rPr lang="en-US" sz="4400" dirty="0" smtClean="0"/>
              <a:t>70</a:t>
            </a:r>
            <a:r>
              <a:rPr lang="en-US" sz="4400" dirty="0"/>
              <a:t>º</a:t>
            </a:r>
            <a:r>
              <a:rPr lang="en-US" sz="4400" dirty="0" smtClean="0"/>
              <a:t>, 200</a:t>
            </a:r>
            <a:r>
              <a:rPr lang="en-US" sz="4400" dirty="0"/>
              <a:t>º</a:t>
            </a:r>
            <a:endParaRPr lang="en-US" sz="4400" dirty="0" smtClean="0"/>
          </a:p>
          <a:p>
            <a:pPr marL="457200" indent="-457200">
              <a:buAutoNum type="arabicPeriod"/>
            </a:pPr>
            <a:r>
              <a:rPr lang="en-US" sz="4400" dirty="0" smtClean="0"/>
              <a:t>125</a:t>
            </a:r>
            <a:r>
              <a:rPr lang="en-US" sz="4400" dirty="0"/>
              <a:t>º</a:t>
            </a:r>
            <a:endParaRPr lang="en-US" sz="4400" dirty="0" smtClean="0"/>
          </a:p>
          <a:p>
            <a:pPr marL="457200" indent="-457200">
              <a:buAutoNum type="arabicPeriod"/>
            </a:pPr>
            <a:r>
              <a:rPr lang="en-US" sz="4400" dirty="0" smtClean="0"/>
              <a:t>102</a:t>
            </a:r>
            <a:r>
              <a:rPr lang="en-US" sz="4400" dirty="0"/>
              <a:t>º</a:t>
            </a:r>
            <a:r>
              <a:rPr lang="en-US" sz="4400" dirty="0" smtClean="0"/>
              <a:t>, 82</a:t>
            </a:r>
            <a:r>
              <a:rPr lang="en-US" sz="4400" dirty="0"/>
              <a:t>º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2438400"/>
            <a:ext cx="297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Central Angles Homework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40091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Inscribed Angle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Angle </a:t>
            </a:r>
            <a:r>
              <a:rPr lang="en-US" sz="4400" b="1" dirty="0"/>
              <a:t>where the vertex </a:t>
            </a:r>
            <a:r>
              <a:rPr lang="en-US" sz="4400" b="1" dirty="0" smtClean="0"/>
              <a:t>is </a:t>
            </a:r>
            <a:r>
              <a:rPr lang="en-US" sz="4400" b="1" dirty="0"/>
              <a:t>ON the circle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188744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28221" y="1052577"/>
            <a:ext cx="6677579" cy="4846045"/>
            <a:chOff x="1399621" y="1052577"/>
            <a:chExt cx="6677579" cy="4846045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625" t="23778" r="15125" b="20444"/>
            <a:stretch/>
          </p:blipFill>
          <p:spPr bwMode="auto">
            <a:xfrm rot="15036747">
              <a:off x="1872687" y="579511"/>
              <a:ext cx="4846045" cy="5792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6858000" y="4419600"/>
              <a:ext cx="1219200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Inscribed Angle</a:t>
            </a:r>
            <a:endParaRPr lang="en-US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370936"/>
              </p:ext>
            </p:extLst>
          </p:nvPr>
        </p:nvGraphicFramePr>
        <p:xfrm>
          <a:off x="2220052" y="4648200"/>
          <a:ext cx="4608513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4" imgW="1091880" imgH="393480" progId="Equation.DSMT4">
                  <p:embed/>
                </p:oleObj>
              </mc:Choice>
              <mc:Fallback>
                <p:oleObj name="Equation" r:id="rId4" imgW="10918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052" y="4648200"/>
                        <a:ext cx="4608513" cy="1660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934103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795018"/>
              </p:ext>
            </p:extLst>
          </p:nvPr>
        </p:nvGraphicFramePr>
        <p:xfrm>
          <a:off x="457200" y="304800"/>
          <a:ext cx="76962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3" imgW="2197100" imgH="393700" progId="Equation.3">
                  <p:embed/>
                </p:oleObj>
              </mc:Choice>
              <mc:Fallback>
                <p:oleObj name="Equation" r:id="rId3" imgW="21971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"/>
                        <a:ext cx="7696200" cy="13779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50000">
                            <a:srgbClr val="FFFF99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3352800" y="25146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+mn-lt"/>
              </a:rPr>
              <a:t>160</a:t>
            </a:r>
            <a:r>
              <a:rPr lang="en-US" sz="3200" b="1">
                <a:solidFill>
                  <a:srgbClr val="0000FF"/>
                </a:solidFill>
                <a:latin typeface="+mn-lt"/>
                <a:sym typeface="MT Symbol" pitchFamily="82" charset="2"/>
              </a:rPr>
              <a:t>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914400" y="2514600"/>
            <a:ext cx="2590800" cy="2514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108075" y="2633663"/>
            <a:ext cx="647700" cy="1736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098550" y="4370388"/>
            <a:ext cx="1758950" cy="479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1238250" y="3975100"/>
            <a:ext cx="1166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+mn-lt"/>
              </a:rPr>
              <a:t>80</a:t>
            </a:r>
            <a:r>
              <a:rPr lang="en-US" sz="3200" b="1">
                <a:latin typeface="+mn-lt"/>
                <a:sym typeface="MT Symbol" pitchFamily="82" charset="2"/>
              </a:rPr>
              <a:t></a:t>
            </a:r>
            <a:endParaRPr lang="en-US" sz="3200" b="1">
              <a:latin typeface="+mn-lt"/>
            </a:endParaRPr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1755775" y="2514600"/>
            <a:ext cx="1749425" cy="2335213"/>
          </a:xfrm>
          <a:custGeom>
            <a:avLst/>
            <a:gdLst>
              <a:gd name="T0" fmla="*/ 0 w 1680"/>
              <a:gd name="T1" fmla="*/ 94634705 h 2352"/>
              <a:gd name="T2" fmla="*/ 260245713 w 1680"/>
              <a:gd name="T3" fmla="*/ 0 h 2352"/>
              <a:gd name="T4" fmla="*/ 520491425 w 1680"/>
              <a:gd name="T5" fmla="*/ 0 h 2352"/>
              <a:gd name="T6" fmla="*/ 728687579 w 1680"/>
              <a:gd name="T7" fmla="*/ 0 h 2352"/>
              <a:gd name="T8" fmla="*/ 1040981809 w 1680"/>
              <a:gd name="T9" fmla="*/ 94634705 h 2352"/>
              <a:gd name="T10" fmla="*/ 1197129445 w 1680"/>
              <a:gd name="T11" fmla="*/ 189269411 h 2352"/>
              <a:gd name="T12" fmla="*/ 1405325598 w 1680"/>
              <a:gd name="T13" fmla="*/ 331220972 h 2352"/>
              <a:gd name="T14" fmla="*/ 1613522793 w 1680"/>
              <a:gd name="T15" fmla="*/ 567807240 h 2352"/>
              <a:gd name="T16" fmla="*/ 1769669388 w 1680"/>
              <a:gd name="T17" fmla="*/ 804393507 h 2352"/>
              <a:gd name="T18" fmla="*/ 1821718947 w 1680"/>
              <a:gd name="T19" fmla="*/ 993662917 h 2352"/>
              <a:gd name="T20" fmla="*/ 1821718947 w 1680"/>
              <a:gd name="T21" fmla="*/ 1135614479 h 2352"/>
              <a:gd name="T22" fmla="*/ 1821718947 w 1680"/>
              <a:gd name="T23" fmla="*/ 1324882897 h 2352"/>
              <a:gd name="T24" fmla="*/ 1769669388 w 1680"/>
              <a:gd name="T25" fmla="*/ 1514152308 h 2352"/>
              <a:gd name="T26" fmla="*/ 1717620870 w 1680"/>
              <a:gd name="T27" fmla="*/ 1656103869 h 2352"/>
              <a:gd name="T28" fmla="*/ 1665571311 w 1680"/>
              <a:gd name="T29" fmla="*/ 1798056424 h 2352"/>
              <a:gd name="T30" fmla="*/ 1561473234 w 1680"/>
              <a:gd name="T31" fmla="*/ 1940007986 h 2352"/>
              <a:gd name="T32" fmla="*/ 1509424716 w 1680"/>
              <a:gd name="T33" fmla="*/ 2034642691 h 2352"/>
              <a:gd name="T34" fmla="*/ 1457375157 w 1680"/>
              <a:gd name="T35" fmla="*/ 2081959547 h 2352"/>
              <a:gd name="T36" fmla="*/ 1405325598 w 1680"/>
              <a:gd name="T37" fmla="*/ 2129276404 h 2352"/>
              <a:gd name="T38" fmla="*/ 1249179004 w 1680"/>
              <a:gd name="T39" fmla="*/ 2147483647 h 2352"/>
              <a:gd name="T40" fmla="*/ 1197129445 w 1680"/>
              <a:gd name="T41" fmla="*/ 2147483647 h 2352"/>
              <a:gd name="T42" fmla="*/ 1145080927 w 1680"/>
              <a:gd name="T43" fmla="*/ 2147483647 h 235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680" h="2352">
                <a:moveTo>
                  <a:pt x="0" y="96"/>
                </a:moveTo>
                <a:lnTo>
                  <a:pt x="240" y="0"/>
                </a:lnTo>
                <a:lnTo>
                  <a:pt x="480" y="0"/>
                </a:lnTo>
                <a:lnTo>
                  <a:pt x="672" y="0"/>
                </a:lnTo>
                <a:lnTo>
                  <a:pt x="960" y="96"/>
                </a:lnTo>
                <a:lnTo>
                  <a:pt x="1104" y="192"/>
                </a:lnTo>
                <a:lnTo>
                  <a:pt x="1296" y="336"/>
                </a:lnTo>
                <a:lnTo>
                  <a:pt x="1488" y="576"/>
                </a:lnTo>
                <a:lnTo>
                  <a:pt x="1632" y="816"/>
                </a:lnTo>
                <a:lnTo>
                  <a:pt x="1680" y="1008"/>
                </a:lnTo>
                <a:lnTo>
                  <a:pt x="1680" y="1152"/>
                </a:lnTo>
                <a:lnTo>
                  <a:pt x="1680" y="1344"/>
                </a:lnTo>
                <a:lnTo>
                  <a:pt x="1632" y="1536"/>
                </a:lnTo>
                <a:lnTo>
                  <a:pt x="1584" y="1680"/>
                </a:lnTo>
                <a:lnTo>
                  <a:pt x="1536" y="1824"/>
                </a:lnTo>
                <a:lnTo>
                  <a:pt x="1440" y="1968"/>
                </a:lnTo>
                <a:lnTo>
                  <a:pt x="1392" y="2064"/>
                </a:lnTo>
                <a:lnTo>
                  <a:pt x="1344" y="2112"/>
                </a:lnTo>
                <a:lnTo>
                  <a:pt x="1296" y="2160"/>
                </a:lnTo>
                <a:lnTo>
                  <a:pt x="1152" y="2256"/>
                </a:lnTo>
                <a:lnTo>
                  <a:pt x="1104" y="2304"/>
                </a:lnTo>
                <a:lnTo>
                  <a:pt x="1056" y="2352"/>
                </a:lnTo>
              </a:path>
            </a:pathLst>
          </a:custGeom>
          <a:noFill/>
          <a:ln w="57150" cmpd="sng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pic>
        <p:nvPicPr>
          <p:cNvPr id="12297" name="Picture 10" descr="AN01717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4648200"/>
            <a:ext cx="185737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5029200" y="2819400"/>
            <a:ext cx="3124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+mn-lt"/>
              </a:rPr>
              <a:t>The arc is twice as big as the angle!!</a:t>
            </a:r>
            <a:endParaRPr lang="en-US" sz="3200" b="1"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utoUpdateAnimBg="0"/>
      <p:bldP spid="97287" grpId="0" autoUpdateAnimBg="0"/>
      <p:bldP spid="972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1981200" y="1676400"/>
            <a:ext cx="4800600" cy="4724400"/>
          </a:xfrm>
          <a:prstGeom prst="ellips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4419600" y="3886200"/>
            <a:ext cx="2362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 flipV="1">
            <a:off x="2514600" y="2514600"/>
            <a:ext cx="182880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767943" y="1150938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800" dirty="0" smtClean="0">
                <a:latin typeface="+mn-lt"/>
              </a:rPr>
              <a:t>120</a:t>
            </a:r>
            <a:r>
              <a:rPr lang="en-US" sz="4800" dirty="0" smtClean="0">
                <a:latin typeface="+mn-lt"/>
                <a:sym typeface="Symbol"/>
              </a:rPr>
              <a:t></a:t>
            </a:r>
            <a:endParaRPr lang="en-US" sz="48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67200" y="3352800"/>
            <a:ext cx="106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latin typeface="+mn-lt"/>
              </a:rPr>
              <a:t>x</a:t>
            </a:r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2514600" y="2514600"/>
            <a:ext cx="1219200" cy="3810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 flipV="1">
            <a:off x="3733800" y="3886200"/>
            <a:ext cx="3048000" cy="2438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3322" name="Text Box 12"/>
          <p:cNvSpPr txBox="1">
            <a:spLocks noChangeArrowheads="1"/>
          </p:cNvSpPr>
          <p:nvPr/>
        </p:nvSpPr>
        <p:spPr bwMode="auto">
          <a:xfrm>
            <a:off x="3657600" y="5334000"/>
            <a:ext cx="106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latin typeface="+mn-lt"/>
              </a:rPr>
              <a:t>y</a:t>
            </a:r>
          </a:p>
        </p:txBody>
      </p:sp>
      <p:sp>
        <p:nvSpPr>
          <p:cNvPr id="13323" name="TextBox 1"/>
          <p:cNvSpPr txBox="1">
            <a:spLocks noChangeArrowheads="1"/>
          </p:cNvSpPr>
          <p:nvPr/>
        </p:nvSpPr>
        <p:spPr bwMode="auto">
          <a:xfrm>
            <a:off x="0" y="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i="1" dirty="0">
                <a:solidFill>
                  <a:srgbClr val="0070C0"/>
                </a:solidFill>
                <a:latin typeface="+mn-lt"/>
              </a:rPr>
              <a:t>Find the value of x and </a:t>
            </a:r>
            <a:r>
              <a:rPr lang="en-US" sz="4400" b="1" i="1" dirty="0" smtClean="0">
                <a:solidFill>
                  <a:srgbClr val="0070C0"/>
                </a:solidFill>
                <a:latin typeface="+mn-lt"/>
              </a:rPr>
              <a:t>y.</a:t>
            </a:r>
            <a:endParaRPr lang="en-US" sz="44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7772" y="2075489"/>
            <a:ext cx="468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+mn-lt"/>
                <a:sym typeface="Symbol"/>
              </a:rPr>
              <a:t></a:t>
            </a:r>
            <a:endParaRPr lang="en-US" sz="4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9270" y="3439886"/>
            <a:ext cx="468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+mn-lt"/>
                <a:sym typeface="Symbol"/>
              </a:rPr>
              <a:t></a:t>
            </a:r>
            <a:endParaRPr lang="en-US" sz="4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20892" y="5867400"/>
            <a:ext cx="468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+mn-lt"/>
                <a:sym typeface="Symbol"/>
              </a:rPr>
              <a:t></a:t>
            </a:r>
            <a:endParaRPr lang="en-US" sz="4800" dirty="0"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latin typeface="Century Gothic" pitchFamily="34" charset="0"/>
              </a:rPr>
              <a:t>Examples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83820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1.  If </a:t>
            </a:r>
            <a:r>
              <a:rPr lang="en-US" sz="3200" b="1" i="1" dirty="0" err="1" smtClean="0">
                <a:solidFill>
                  <a:schemeClr val="tx2"/>
                </a:solidFill>
                <a:latin typeface="Century Gothic" pitchFamily="34" charset="0"/>
              </a:rPr>
              <a:t>m</a:t>
            </a:r>
            <a:r>
              <a:rPr lang="en-US" sz="3200" b="1" dirty="0" err="1" smtClean="0">
                <a:solidFill>
                  <a:schemeClr val="tx2"/>
                </a:solidFill>
                <a:latin typeface="Century Gothic" pitchFamily="34" charset="0"/>
              </a:rPr>
              <a:t>JK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= 80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  <a:sym typeface="Symbol" pitchFamily="18" charset="2"/>
              </a:rPr>
              <a:t> and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  <a:sym typeface="Symbol" pitchFamily="18" charset="2"/>
              </a:rPr>
              <a:t>    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  <a:sym typeface="MT Symbol" pitchFamily="82" charset="2"/>
              </a:rPr>
              <a:t>JMK 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  <a:sym typeface="MT Symbol" pitchFamily="82" charset="2"/>
              </a:rPr>
              <a:t>= 2x – 4,  find x.</a:t>
            </a:r>
          </a:p>
        </p:txBody>
      </p:sp>
      <p:sp>
        <p:nvSpPr>
          <p:cNvPr id="14340" name="Arc 4"/>
          <p:cNvSpPr>
            <a:spLocks/>
          </p:cNvSpPr>
          <p:nvPr/>
        </p:nvSpPr>
        <p:spPr bwMode="auto">
          <a:xfrm rot="18729375">
            <a:off x="1445424" y="804863"/>
            <a:ext cx="238125" cy="304800"/>
          </a:xfrm>
          <a:custGeom>
            <a:avLst/>
            <a:gdLst>
              <a:gd name="T0" fmla="*/ 0 w 21600"/>
              <a:gd name="T1" fmla="*/ 0 h 21600"/>
              <a:gd name="T2" fmla="*/ 2625163 w 21600"/>
              <a:gd name="T3" fmla="*/ 4301067 h 21600"/>
              <a:gd name="T4" fmla="*/ 0 w 21600"/>
              <a:gd name="T5" fmla="*/ 4301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3048000" y="3916363"/>
            <a:ext cx="3124200" cy="2484437"/>
            <a:chOff x="3552" y="1104"/>
            <a:chExt cx="1968" cy="1565"/>
          </a:xfrm>
          <a:noFill/>
        </p:grpSpPr>
        <p:sp>
          <p:nvSpPr>
            <p:cNvPr id="14346" name="Oval 6"/>
            <p:cNvSpPr>
              <a:spLocks noChangeArrowheads="1"/>
            </p:cNvSpPr>
            <p:nvPr/>
          </p:nvSpPr>
          <p:spPr bwMode="auto">
            <a:xfrm>
              <a:off x="3696" y="1152"/>
              <a:ext cx="1440" cy="1296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Line 7"/>
            <p:cNvSpPr>
              <a:spLocks noChangeShapeType="1"/>
            </p:cNvSpPr>
            <p:nvPr/>
          </p:nvSpPr>
          <p:spPr bwMode="auto">
            <a:xfrm flipH="1">
              <a:off x="3881" y="1351"/>
              <a:ext cx="1008" cy="864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48" name="Object 8"/>
            <p:cNvGraphicFramePr>
              <a:graphicFrameLocks noChangeAspect="1"/>
            </p:cNvGraphicFramePr>
            <p:nvPr/>
          </p:nvGraphicFramePr>
          <p:xfrm>
            <a:off x="4279" y="1694"/>
            <a:ext cx="228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06" name="Equation" r:id="rId3" imgW="114102" imgH="114102" progId="Equation.3">
                    <p:embed/>
                  </p:oleObj>
                </mc:Choice>
                <mc:Fallback>
                  <p:oleObj name="Equation" r:id="rId3" imgW="114102" imgH="114102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9" y="1694"/>
                          <a:ext cx="228" cy="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9" name="Text Box 9"/>
            <p:cNvSpPr txBox="1">
              <a:spLocks noChangeArrowheads="1"/>
            </p:cNvSpPr>
            <p:nvPr/>
          </p:nvSpPr>
          <p:spPr bwMode="auto">
            <a:xfrm>
              <a:off x="3552" y="2304"/>
              <a:ext cx="576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M</a:t>
              </a:r>
            </a:p>
          </p:txBody>
        </p:sp>
        <p:sp>
          <p:nvSpPr>
            <p:cNvPr id="14350" name="Text Box 10"/>
            <p:cNvSpPr txBox="1">
              <a:spLocks noChangeArrowheads="1"/>
            </p:cNvSpPr>
            <p:nvPr/>
          </p:nvSpPr>
          <p:spPr bwMode="auto">
            <a:xfrm>
              <a:off x="4500" y="1699"/>
              <a:ext cx="528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Q</a:t>
              </a:r>
            </a:p>
          </p:txBody>
        </p:sp>
        <p:sp>
          <p:nvSpPr>
            <p:cNvPr id="14351" name="Text Box 11"/>
            <p:cNvSpPr txBox="1">
              <a:spLocks noChangeArrowheads="1"/>
            </p:cNvSpPr>
            <p:nvPr/>
          </p:nvSpPr>
          <p:spPr bwMode="auto">
            <a:xfrm>
              <a:off x="4944" y="1104"/>
              <a:ext cx="576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K</a:t>
              </a:r>
            </a:p>
          </p:txBody>
        </p:sp>
        <p:sp>
          <p:nvSpPr>
            <p:cNvPr id="14352" name="Text Box 12"/>
            <p:cNvSpPr txBox="1">
              <a:spLocks noChangeArrowheads="1"/>
            </p:cNvSpPr>
            <p:nvPr/>
          </p:nvSpPr>
          <p:spPr bwMode="auto">
            <a:xfrm>
              <a:off x="4944" y="2208"/>
              <a:ext cx="336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S</a:t>
              </a:r>
            </a:p>
          </p:txBody>
        </p:sp>
        <p:sp>
          <p:nvSpPr>
            <p:cNvPr id="14353" name="Text Box 13"/>
            <p:cNvSpPr txBox="1">
              <a:spLocks noChangeArrowheads="1"/>
            </p:cNvSpPr>
            <p:nvPr/>
          </p:nvSpPr>
          <p:spPr bwMode="auto">
            <a:xfrm>
              <a:off x="3600" y="1104"/>
              <a:ext cx="576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Berlin Sans FB Demi" pitchFamily="34" charset="0"/>
                </a:rPr>
                <a:t>J</a:t>
              </a:r>
            </a:p>
          </p:txBody>
        </p:sp>
        <p:sp>
          <p:nvSpPr>
            <p:cNvPr id="14354" name="Line 14"/>
            <p:cNvSpPr>
              <a:spLocks noChangeShapeType="1"/>
            </p:cNvSpPr>
            <p:nvPr/>
          </p:nvSpPr>
          <p:spPr bwMode="auto">
            <a:xfrm flipH="1">
              <a:off x="4903" y="1337"/>
              <a:ext cx="0" cy="96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5"/>
            <p:cNvSpPr>
              <a:spLocks noChangeShapeType="1"/>
            </p:cNvSpPr>
            <p:nvPr/>
          </p:nvSpPr>
          <p:spPr bwMode="auto">
            <a:xfrm flipH="1">
              <a:off x="3881" y="1392"/>
              <a:ext cx="0" cy="81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-11723" y="2218348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2.  If </a:t>
            </a:r>
            <a:r>
              <a:rPr lang="en-US" sz="3200" b="1" i="1" dirty="0" smtClean="0">
                <a:solidFill>
                  <a:schemeClr val="tx2"/>
                </a:solidFill>
                <a:latin typeface="Century Gothic" pitchFamily="34" charset="0"/>
                <a:sym typeface="Symbol" pitchFamily="18" charset="2"/>
              </a:rPr>
              <a:t>m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  <a:sym typeface="MT Symbol" pitchFamily="82" charset="2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  <a:sym typeface="MT Symbol" pitchFamily="82" charset="2"/>
              </a:rPr>
              <a:t>   MKS 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= 56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  <a:sym typeface="Symbol" pitchFamily="18" charset="2"/>
              </a:rPr>
              <a:t>, find </a:t>
            </a:r>
            <a:r>
              <a:rPr lang="en-US" sz="3200" b="1" i="1" dirty="0">
                <a:solidFill>
                  <a:schemeClr val="tx2"/>
                </a:solidFill>
                <a:latin typeface="Century Gothic" pitchFamily="34" charset="0"/>
              </a:rPr>
              <a:t>m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 MS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  <a:sym typeface="MT Symbol" pitchFamily="82" charset="2"/>
              </a:rPr>
              <a:t>.</a:t>
            </a:r>
          </a:p>
        </p:txBody>
      </p:sp>
      <p:sp>
        <p:nvSpPr>
          <p:cNvPr id="14343" name="Arc 17"/>
          <p:cNvSpPr>
            <a:spLocks/>
          </p:cNvSpPr>
          <p:nvPr/>
        </p:nvSpPr>
        <p:spPr bwMode="auto">
          <a:xfrm rot="-2950123">
            <a:off x="5368926" y="2195512"/>
            <a:ext cx="342900" cy="371475"/>
          </a:xfrm>
          <a:custGeom>
            <a:avLst/>
            <a:gdLst>
              <a:gd name="T0" fmla="*/ 0 w 21600"/>
              <a:gd name="T1" fmla="*/ 0 h 21600"/>
              <a:gd name="T2" fmla="*/ 5443538 w 21600"/>
              <a:gd name="T3" fmla="*/ 6388596 h 21600"/>
              <a:gd name="T4" fmla="*/ 0 w 21600"/>
              <a:gd name="T5" fmla="*/ 638859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2971800" y="1219200"/>
            <a:ext cx="289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0000FF"/>
                </a:solidFill>
                <a:latin typeface="Century Gothic" pitchFamily="34" charset="0"/>
                <a:sym typeface="Symbol" pitchFamily="18" charset="2"/>
              </a:rPr>
              <a:t>x = 22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2590800" y="2971800"/>
            <a:ext cx="289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0000FF"/>
                </a:solidFill>
                <a:latin typeface="Century Gothic" pitchFamily="34" charset="0"/>
              </a:rPr>
              <a:t>112 </a:t>
            </a:r>
            <a:r>
              <a:rPr lang="en-US" sz="6000" b="1">
                <a:solidFill>
                  <a:srgbClr val="0000FF"/>
                </a:solidFill>
                <a:latin typeface="Century Gothic" pitchFamily="34" charset="0"/>
                <a:sym typeface="Symbol" pitchFamily="18" charset="2"/>
              </a:rPr>
              <a:t>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992620"/>
              </p:ext>
            </p:extLst>
          </p:nvPr>
        </p:nvGraphicFramePr>
        <p:xfrm>
          <a:off x="4083538" y="952806"/>
          <a:ext cx="463550" cy="427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5" imgW="164880" imgH="152280" progId="Equation.3">
                  <p:embed/>
                </p:oleObj>
              </mc:Choice>
              <mc:Fallback>
                <p:oleObj name="Equation" r:id="rId5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83538" y="952806"/>
                        <a:ext cx="463550" cy="427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435028"/>
              </p:ext>
            </p:extLst>
          </p:nvPr>
        </p:nvGraphicFramePr>
        <p:xfrm>
          <a:off x="1371600" y="2347302"/>
          <a:ext cx="463550" cy="427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quation" r:id="rId7" imgW="164880" imgH="152280" progId="Equation.3">
                  <p:embed/>
                </p:oleObj>
              </mc:Choice>
              <mc:Fallback>
                <p:oleObj name="Equation" r:id="rId7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2347302"/>
                        <a:ext cx="463550" cy="427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2" grpId="0" autoUpdateAnimBg="0"/>
      <p:bldP spid="983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5562600" y="1524000"/>
            <a:ext cx="1447800" cy="434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7010400" y="2514600"/>
            <a:ext cx="1219200" cy="3352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4191000" y="2514600"/>
            <a:ext cx="4038600" cy="91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4191000" y="1524000"/>
            <a:ext cx="1371600" cy="1905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086600" y="1066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72</a:t>
            </a:r>
            <a:r>
              <a:rPr lang="en-US" sz="3200">
                <a:latin typeface="Comic Sans MS" pitchFamily="66" charset="0"/>
                <a:sym typeface="TI Math" pitchFamily="49" charset="2"/>
              </a:rPr>
              <a:t>˚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88900" y="2303463"/>
            <a:ext cx="392430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9900"/>
                </a:solidFill>
                <a:latin typeface="Century Gothic" pitchFamily="34" charset="0"/>
              </a:rPr>
              <a:t>If two inscribed angles intercept the same arc,  then they are congruent.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191000" y="1371600"/>
            <a:ext cx="4343400" cy="457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5486400" y="144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81534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7"/>
          <p:cNvSpPr txBox="1">
            <a:spLocks noChangeArrowheads="1"/>
          </p:cNvSpPr>
          <p:nvPr/>
        </p:nvSpPr>
        <p:spPr bwMode="auto">
          <a:xfrm>
            <a:off x="266700" y="322263"/>
            <a:ext cx="82677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Find the measure of </a:t>
            </a:r>
            <a:r>
              <a:rPr lang="en-US" sz="3200" b="1" dirty="0" smtClean="0">
                <a:latin typeface="Century Gothic" pitchFamily="34" charset="0"/>
              </a:rPr>
              <a:t>  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  <a:sym typeface="MT Symbol" pitchFamily="82" charset="2"/>
              </a:rPr>
              <a:t>DOG and     DIG</a:t>
            </a:r>
            <a:r>
              <a:rPr lang="en-US" sz="3200" b="1" dirty="0" smtClean="0">
                <a:latin typeface="Century Gothic" pitchFamily="34" charset="0"/>
              </a:rPr>
              <a:t> 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5372" name="Rectangle 1"/>
          <p:cNvSpPr>
            <a:spLocks noChangeArrowheads="1"/>
          </p:cNvSpPr>
          <p:nvPr/>
        </p:nvSpPr>
        <p:spPr bwMode="auto">
          <a:xfrm>
            <a:off x="5362575" y="1062038"/>
            <a:ext cx="400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Century Gothic" pitchFamily="34" charset="0"/>
                <a:sym typeface="MT Symbol" pitchFamily="82" charset="2"/>
              </a:rPr>
              <a:t>D</a:t>
            </a:r>
            <a:endParaRPr lang="en-US"/>
          </a:p>
        </p:txBody>
      </p:sp>
      <p:sp>
        <p:nvSpPr>
          <p:cNvPr id="15373" name="Rectangle 14"/>
          <p:cNvSpPr>
            <a:spLocks noChangeArrowheads="1"/>
          </p:cNvSpPr>
          <p:nvPr/>
        </p:nvSpPr>
        <p:spPr bwMode="auto">
          <a:xfrm>
            <a:off x="3790950" y="3195638"/>
            <a:ext cx="442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Century Gothic" pitchFamily="34" charset="0"/>
                <a:sym typeface="MT Symbol" pitchFamily="82" charset="2"/>
              </a:rPr>
              <a:t>O</a:t>
            </a:r>
            <a:endParaRPr lang="en-US"/>
          </a:p>
        </p:txBody>
      </p:sp>
      <p:sp>
        <p:nvSpPr>
          <p:cNvPr id="15374" name="Rectangle 15"/>
          <p:cNvSpPr>
            <a:spLocks noChangeArrowheads="1"/>
          </p:cNvSpPr>
          <p:nvPr/>
        </p:nvSpPr>
        <p:spPr bwMode="auto">
          <a:xfrm>
            <a:off x="8334375" y="2208213"/>
            <a:ext cx="4429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Century Gothic" pitchFamily="34" charset="0"/>
                <a:sym typeface="MT Symbol" pitchFamily="82" charset="2"/>
              </a:rPr>
              <a:t>G</a:t>
            </a:r>
            <a:endParaRPr lang="en-US"/>
          </a:p>
        </p:txBody>
      </p:sp>
      <p:sp>
        <p:nvSpPr>
          <p:cNvPr id="15375" name="Rectangle 16"/>
          <p:cNvSpPr>
            <a:spLocks noChangeArrowheads="1"/>
          </p:cNvSpPr>
          <p:nvPr/>
        </p:nvSpPr>
        <p:spPr bwMode="auto">
          <a:xfrm>
            <a:off x="6886575" y="5867400"/>
            <a:ext cx="271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Century Gothic" pitchFamily="34" charset="0"/>
                <a:sym typeface="MT Symbol" pitchFamily="82" charset="2"/>
              </a:rPr>
              <a:t>I</a:t>
            </a:r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407561"/>
              </p:ext>
            </p:extLst>
          </p:nvPr>
        </p:nvGraphicFramePr>
        <p:xfrm>
          <a:off x="4233863" y="415681"/>
          <a:ext cx="463550" cy="427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33863" y="415681"/>
                        <a:ext cx="463550" cy="427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506094"/>
              </p:ext>
            </p:extLst>
          </p:nvPr>
        </p:nvGraphicFramePr>
        <p:xfrm>
          <a:off x="6694488" y="395654"/>
          <a:ext cx="463550" cy="427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5" imgW="164880" imgH="152280" progId="Equation.3">
                  <p:embed/>
                </p:oleObj>
              </mc:Choice>
              <mc:Fallback>
                <p:oleObj name="Equation" r:id="rId5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94488" y="395654"/>
                        <a:ext cx="463550" cy="427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solidFill>
                  <a:srgbClr val="7030A0"/>
                </a:solidFill>
                <a:latin typeface="Century Gothic" pitchFamily="34" charset="0"/>
              </a:rPr>
              <a:t>If all the vertices of a polygon touch the edge of the circle, the polygon is INSCRIBED and the circle is CIRCUMSCRIBED.</a:t>
            </a:r>
            <a:endParaRPr lang="en-US" sz="4000" b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200400" y="2743200"/>
            <a:ext cx="3429000" cy="35052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3276600" y="2971800"/>
            <a:ext cx="2438400" cy="990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715000" y="2971800"/>
            <a:ext cx="609600" cy="24384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276600" y="3962400"/>
            <a:ext cx="228600" cy="1447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429000" y="5410200"/>
            <a:ext cx="1600200" cy="838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5029200" y="5410200"/>
            <a:ext cx="1295400" cy="838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5847</TotalTime>
  <Words>305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Berlin Sans FB Demi</vt:lpstr>
      <vt:lpstr>Century Gothic</vt:lpstr>
      <vt:lpstr>Comic Sans MS</vt:lpstr>
      <vt:lpstr>Copperplate Gothic Bold</vt:lpstr>
      <vt:lpstr>Eras Bold ITC</vt:lpstr>
      <vt:lpstr>MT Symbol</vt:lpstr>
      <vt:lpstr>Symbol</vt:lpstr>
      <vt:lpstr>TI Math</vt:lpstr>
      <vt:lpstr>Times New Roman</vt:lpstr>
      <vt:lpstr>Wingdings 2</vt:lpstr>
      <vt:lpstr>Default Design</vt:lpstr>
      <vt:lpstr>iRespondGraphMaster</vt:lpstr>
      <vt:lpstr>Equation</vt:lpstr>
      <vt:lpstr>Warm up</vt:lpstr>
      <vt:lpstr>Review HW</vt:lpstr>
      <vt:lpstr>Inscribed Angle</vt:lpstr>
      <vt:lpstr>Inscribed Angle</vt:lpstr>
      <vt:lpstr>PowerPoint Presentation</vt:lpstr>
      <vt:lpstr>PowerPoint Presentation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 WS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</dc:title>
  <dc:creator>Emily Freeman</dc:creator>
  <cp:lastModifiedBy>Allison Chapman</cp:lastModifiedBy>
  <cp:revision>99</cp:revision>
  <dcterms:created xsi:type="dcterms:W3CDTF">2002-02-14T15:27:49Z</dcterms:created>
  <dcterms:modified xsi:type="dcterms:W3CDTF">2016-08-05T12:48:58Z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