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5.xml" ContentType="application/vnd.openxmlformats-officedocument.theme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6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7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708" r:id="rId3"/>
    <p:sldMasterId id="2147483732" r:id="rId4"/>
    <p:sldMasterId id="2147483744" r:id="rId5"/>
    <p:sldMasterId id="2147483755" r:id="rId6"/>
    <p:sldMasterId id="2147483766" r:id="rId7"/>
    <p:sldMasterId id="2147483790" r:id="rId8"/>
  </p:sldMasterIdLst>
  <p:notesMasterIdLst>
    <p:notesMasterId r:id="rId17"/>
  </p:notesMasterIdLst>
  <p:handoutMasterIdLst>
    <p:handoutMasterId r:id="rId18"/>
  </p:handoutMasterIdLst>
  <p:sldIdLst>
    <p:sldId id="359" r:id="rId9"/>
    <p:sldId id="360" r:id="rId10"/>
    <p:sldId id="348" r:id="rId11"/>
    <p:sldId id="328" r:id="rId12"/>
    <p:sldId id="329" r:id="rId13"/>
    <p:sldId id="330" r:id="rId14"/>
    <p:sldId id="331" r:id="rId15"/>
    <p:sldId id="354" r:id="rId16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FF00"/>
    <a:srgbClr val="FF33CC"/>
    <a:srgbClr val="FF3300"/>
    <a:srgbClr val="FF6600"/>
    <a:srgbClr val="66FF99"/>
    <a:srgbClr val="FFFF99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6532" autoAdjust="0"/>
  </p:normalViewPr>
  <p:slideViewPr>
    <p:cSldViewPr>
      <p:cViewPr varScale="1">
        <p:scale>
          <a:sx n="69" d="100"/>
          <a:sy n="69" d="100"/>
        </p:scale>
        <p:origin x="14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215" cy="4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8" tIns="45873" rIns="91748" bIns="45873" numCol="1" anchor="t" anchorCtr="0" compatLnSpc="1">
            <a:prstTxWarp prst="textNoShape">
              <a:avLst/>
            </a:prstTxWarp>
          </a:bodyPr>
          <a:lstStyle>
            <a:lvl1pPr defTabSz="917929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788" y="0"/>
            <a:ext cx="2972214" cy="4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8" tIns="45873" rIns="91748" bIns="45873" numCol="1" anchor="t" anchorCtr="0" compatLnSpc="1">
            <a:prstTxWarp prst="textNoShape">
              <a:avLst/>
            </a:prstTxWarp>
          </a:bodyPr>
          <a:lstStyle>
            <a:lvl1pPr algn="r" defTabSz="917929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15"/>
            <a:ext cx="2972215" cy="460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8" tIns="45873" rIns="91748" bIns="45873" numCol="1" anchor="b" anchorCtr="0" compatLnSpc="1">
            <a:prstTxWarp prst="textNoShape">
              <a:avLst/>
            </a:prstTxWarp>
          </a:bodyPr>
          <a:lstStyle>
            <a:lvl1pPr defTabSz="917929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788" y="8739115"/>
            <a:ext cx="2972214" cy="460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8" tIns="45873" rIns="91748" bIns="45873" numCol="1" anchor="b" anchorCtr="0" compatLnSpc="1">
            <a:prstTxWarp prst="textNoShape">
              <a:avLst/>
            </a:prstTxWarp>
          </a:bodyPr>
          <a:lstStyle>
            <a:lvl1pPr algn="r" defTabSz="917929">
              <a:defRPr sz="1200"/>
            </a:lvl1pPr>
          </a:lstStyle>
          <a:p>
            <a:pPr>
              <a:defRPr/>
            </a:pPr>
            <a:fld id="{51C99A89-5E06-4F2B-81EB-CEC4A15B0D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51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215" cy="4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8" tIns="45873" rIns="91748" bIns="45873" numCol="1" anchor="t" anchorCtr="0" compatLnSpc="1">
            <a:prstTxWarp prst="textNoShape">
              <a:avLst/>
            </a:prstTxWarp>
          </a:bodyPr>
          <a:lstStyle>
            <a:lvl1pPr defTabSz="917929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788" y="0"/>
            <a:ext cx="2972214" cy="4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8" tIns="45873" rIns="91748" bIns="45873" numCol="1" anchor="t" anchorCtr="0" compatLnSpc="1">
            <a:prstTxWarp prst="textNoShape">
              <a:avLst/>
            </a:prstTxWarp>
          </a:bodyPr>
          <a:lstStyle>
            <a:lvl1pPr algn="r" defTabSz="917929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1888" y="690563"/>
            <a:ext cx="4595812" cy="3448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125" y="4370344"/>
            <a:ext cx="5027750" cy="413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8" tIns="45873" rIns="91748" bIns="458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15"/>
            <a:ext cx="2972215" cy="460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8" tIns="45873" rIns="91748" bIns="45873" numCol="1" anchor="b" anchorCtr="0" compatLnSpc="1">
            <a:prstTxWarp prst="textNoShape">
              <a:avLst/>
            </a:prstTxWarp>
          </a:bodyPr>
          <a:lstStyle>
            <a:lvl1pPr defTabSz="917929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788" y="8739115"/>
            <a:ext cx="2972214" cy="460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8" tIns="45873" rIns="91748" bIns="45873" numCol="1" anchor="b" anchorCtr="0" compatLnSpc="1">
            <a:prstTxWarp prst="textNoShape">
              <a:avLst/>
            </a:prstTxWarp>
          </a:bodyPr>
          <a:lstStyle>
            <a:lvl1pPr algn="r" defTabSz="917929">
              <a:defRPr sz="1200"/>
            </a:lvl1pPr>
          </a:lstStyle>
          <a:p>
            <a:pPr>
              <a:defRPr/>
            </a:pPr>
            <a:fld id="{5F130B52-E628-4048-A71E-79674AA7E9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7463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Emphasize that the chords are NOT congruent or bisected!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5261F2-0CF4-4851-B74F-A20DAB24D041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68023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7DEBF2-F456-4DB2-BD11-5103DBD3132E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48206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EED92-29A4-4169-9B8F-E33440D493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E72F3-0A4C-4170-80B6-AFD007DD8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E67C8-BB4C-4095-8DB1-DA6F83E7C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21AB-8D58-436A-86B2-BBAAEB784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A64AD-F341-423D-99F8-52C09A0DF3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28E4E-05E6-40DE-8283-6F047D281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60A2E-B4BD-4394-9A86-8D8B423D0E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1688-A977-4E4B-AD54-30AB1FBB51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697C6-81FC-4FD4-8646-F05BA4291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25ABA-ED42-4DA3-87FB-592657F2A0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A65B7-CFB7-48F2-9D85-8C15ACC1B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67BB6-5E6F-4059-A6BB-1F06C08CE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F1A01-CBB9-4994-87B6-DA1A608605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DFF47-B169-41CD-99B2-8EF65F5E8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A647C-CF19-4E99-A125-B51BBFD630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67BB6-5E6F-4059-A6BB-1F06C08CE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92DBA-E87F-405C-9E94-43A7557A0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C7D2B-CF26-480B-A4E2-B8A096115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7BF36-A801-4728-BF5C-E99CD6D7C3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9D05B-5BDC-42A3-B084-CF036E7B7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FB4AD-C696-459E-9817-50FCE498B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066AA-B6F0-42B0-BA86-DFA66C447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92DBA-E87F-405C-9E94-43A7557A0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39F37-831A-47BA-8C10-F9C43EFBCF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E72F3-0A4C-4170-80B6-AFD007DD8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E67C8-BB4C-4095-8DB1-DA6F83E7C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A0EAD-805E-4D38-93CB-5609C06CDFD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3226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71B37-00EC-4D46-9798-04D4E66EF5B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33650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F40EB1-8E2E-453D-9A88-221C9734DEB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39847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A407AE-F389-4148-AFDC-01AB2C4FCE4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31217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0B73CC-79CA-478B-B8F9-D6C1F2658F18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68257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32228-D6AF-4C1E-B8D9-ECDEC62A0F8D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18016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6FBD0-FA3D-42A5-8658-A6F18DABE2CE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91570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C7D2B-CF26-480B-A4E2-B8A096115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D2AD1-675E-4943-9676-B00B2128DEA8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74363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99448C-96A8-4A63-B971-12DBA58E141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48692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DECA7-AFED-495F-A984-7F61CAB1F3B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85837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2C421-9BA3-4217-9319-AB2D41F243B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51503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C03D01A-B2B5-4756-A002-FABF66361445}" type="datetimeFigureOut">
              <a:rPr lang="zh-CN" altLang="en-US"/>
              <a:pPr/>
              <a:t>2016/8/23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26675CB-4A1E-4BEE-A942-10E09214772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93365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C400ED7-A030-4EFF-B2C3-0AD0E35101E5}" type="datetimeFigureOut">
              <a:rPr lang="zh-CN" altLang="en-US"/>
              <a:pPr/>
              <a:t>2016/8/23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B6FC3D2-57CA-4A68-8DA2-D018B21A2611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839847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9799B9-61FF-4904-81A3-654307033627}" type="datetimeFigureOut">
              <a:rPr lang="zh-CN" altLang="en-US"/>
              <a:pPr/>
              <a:t>2016/8/23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33758CC-4EFF-4C3F-AFD3-271A862ACE4B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73121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99A5C94-9BC0-4FFA-A388-B94DF5DC090A}" type="datetimeFigureOut">
              <a:rPr lang="zh-CN" altLang="en-US"/>
              <a:pPr/>
              <a:t>2016/8/23</a:t>
            </a:fld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7DE70F4-418A-4342-B11E-DC3358BFD662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968257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D12B033-499F-4227-B292-3E07484209FC}" type="datetimeFigureOut">
              <a:rPr lang="zh-CN" altLang="en-US"/>
              <a:pPr/>
              <a:t>2016/8/23</a:t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4BF48AB-CBEC-4773-98B5-8FC11A1041BB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818016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DAAF03E-D2C1-465C-9982-717B815157CF}" type="datetimeFigureOut">
              <a:rPr lang="zh-CN" altLang="en-US"/>
              <a:pPr/>
              <a:t>2016/8/23</a:t>
            </a:fld>
            <a:endParaRPr lang="zh-CN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CDC19CC-D868-4684-977F-1A46244247D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6915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7BF36-A801-4728-BF5C-E99CD6D7C3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9490AE9-3B89-4896-9DA5-114B10D310DA}" type="datetimeFigureOut">
              <a:rPr lang="zh-CN" altLang="en-US"/>
              <a:pPr/>
              <a:t>2016/8/23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8F29A00-7A09-45F2-A4A2-1682337416D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274363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509F6BE-4C73-49F6-9A18-B63B06EE7E8F}" type="datetimeFigureOut">
              <a:rPr lang="zh-CN" altLang="en-US"/>
              <a:pPr/>
              <a:t>2016/8/23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7FBE159-81DE-44DE-8814-4AC719774AEB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948692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23F9407-1F9E-495F-8109-3CA3CD38387A}" type="datetimeFigureOut">
              <a:rPr lang="zh-CN" altLang="en-US"/>
              <a:pPr/>
              <a:t>2016/8/23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74BFC87-9C81-4ACF-BD98-966483C3D82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985837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E4DB5C0-1E15-43C2-86C0-8E90B36891EB}" type="datetimeFigureOut">
              <a:rPr lang="zh-CN" altLang="en-US"/>
              <a:pPr/>
              <a:t>2016/8/23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DF304FB-1993-4893-A1CA-0927D962E5D7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551503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C03D01A-B2B5-4756-A002-FABF66361445}" type="datetimeFigureOut">
              <a:rPr lang="zh-CN" altLang="en-US"/>
              <a:pPr/>
              <a:t>2016/8/23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26675CB-4A1E-4BEE-A942-10E09214772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933650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C400ED7-A030-4EFF-B2C3-0AD0E35101E5}" type="datetimeFigureOut">
              <a:rPr lang="zh-CN" altLang="en-US"/>
              <a:pPr/>
              <a:t>2016/8/23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B6FC3D2-57CA-4A68-8DA2-D018B21A2611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839847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9799B9-61FF-4904-81A3-654307033627}" type="datetimeFigureOut">
              <a:rPr lang="zh-CN" altLang="en-US"/>
              <a:pPr/>
              <a:t>2016/8/23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33758CC-4EFF-4C3F-AFD3-271A862ACE4B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731217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99A5C94-9BC0-4FFA-A388-B94DF5DC090A}" type="datetimeFigureOut">
              <a:rPr lang="zh-CN" altLang="en-US"/>
              <a:pPr/>
              <a:t>2016/8/23</a:t>
            </a:fld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7DE70F4-418A-4342-B11E-DC3358BFD662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96825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D12B033-499F-4227-B292-3E07484209FC}" type="datetimeFigureOut">
              <a:rPr lang="zh-CN" altLang="en-US"/>
              <a:pPr/>
              <a:t>2016/8/23</a:t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4BF48AB-CBEC-4773-98B5-8FC11A1041BB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818016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DAAF03E-D2C1-465C-9982-717B815157CF}" type="datetimeFigureOut">
              <a:rPr lang="zh-CN" altLang="en-US"/>
              <a:pPr/>
              <a:t>2016/8/23</a:t>
            </a:fld>
            <a:endParaRPr lang="zh-CN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CDC19CC-D868-4684-977F-1A46244247D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6915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9D05B-5BDC-42A3-B084-CF036E7B7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9490AE9-3B89-4896-9DA5-114B10D310DA}" type="datetimeFigureOut">
              <a:rPr lang="zh-CN" altLang="en-US"/>
              <a:pPr/>
              <a:t>2016/8/23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8F29A00-7A09-45F2-A4A2-1682337416D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274363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509F6BE-4C73-49F6-9A18-B63B06EE7E8F}" type="datetimeFigureOut">
              <a:rPr lang="zh-CN" altLang="en-US"/>
              <a:pPr/>
              <a:t>2016/8/23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7FBE159-81DE-44DE-8814-4AC719774AEB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948692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23F9407-1F9E-495F-8109-3CA3CD38387A}" type="datetimeFigureOut">
              <a:rPr lang="zh-CN" altLang="en-US"/>
              <a:pPr/>
              <a:t>2016/8/23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74BFC87-9C81-4ACF-BD98-966483C3D82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985837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E4DB5C0-1E15-43C2-86C0-8E90B36891EB}" type="datetimeFigureOut">
              <a:rPr lang="zh-CN" altLang="en-US"/>
              <a:pPr/>
              <a:t>2016/8/23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DF304FB-1993-4893-A1CA-0927D962E5D7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551503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rgbClr val="FFC000"/>
          </a:solidFill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907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>
            <a:lvl1pPr>
              <a:defRPr b="1">
                <a:solidFill>
                  <a:srgbClr val="FFC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274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76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102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538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>
            <a:lvl1pPr>
              <a:defRPr b="1">
                <a:solidFill>
                  <a:srgbClr val="FFC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194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FB4AD-C696-459E-9817-50FCE498B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84032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24239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82963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89298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27050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67BB6-5E6F-4059-A6BB-1F06C08CE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92DBA-E87F-405C-9E94-43A7557A0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C7D2B-CF26-480B-A4E2-B8A096115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7BF36-A801-4728-BF5C-E99CD6D7C3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9D05B-5BDC-42A3-B084-CF036E7B7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066AA-B6F0-42B0-BA86-DFA66C447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FB4AD-C696-459E-9817-50FCE498B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066AA-B6F0-42B0-BA86-DFA66C447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39F37-831A-47BA-8C10-F9C43EFBCF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E72F3-0A4C-4170-80B6-AFD007DD8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E67C8-BB4C-4095-8DB1-DA6F83E7C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39F37-831A-47BA-8C10-F9C43EFBCF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6.xml"/><Relationship Id="rId7" Type="http://schemas.openxmlformats.org/officeDocument/2006/relationships/slideLayout" Target="../slideLayouts/slideLayout60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55.xml"/><Relationship Id="rId1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9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63.xml"/><Relationship Id="rId4" Type="http://schemas.openxmlformats.org/officeDocument/2006/relationships/slideLayout" Target="../slideLayouts/slideLayout57.xml"/><Relationship Id="rId9" Type="http://schemas.openxmlformats.org/officeDocument/2006/relationships/slideLayout" Target="../slideLayouts/slideLayout62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4.xml"/><Relationship Id="rId5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73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2" Type="http://schemas.openxmlformats.org/officeDocument/2006/relationships/slideLayout" Target="../slideLayouts/slideLayout76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84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3EC6784-580E-406F-BABA-025585F85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9DFE266B-1D2A-46BC-8F8E-C94A2B6D3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1024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1025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1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  <a:endParaRPr lang="zh-CN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3EC6784-580E-406F-BABA-025585F85D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Shape"/>
          <p:cNvSpPr/>
          <p:nvPr/>
        </p:nvSpPr>
        <p:spPr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1" hangingPunct="1"/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AShape"/>
          <p:cNvSpPr/>
          <p:nvPr/>
        </p:nvSpPr>
        <p:spPr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7" name="BShape"/>
          <p:cNvSpPr/>
          <p:nvPr/>
        </p:nvSpPr>
        <p:spPr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8" name="CShape"/>
          <p:cNvSpPr/>
          <p:nvPr/>
        </p:nvSpPr>
        <p:spPr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DShape"/>
          <p:cNvSpPr/>
          <p:nvPr/>
        </p:nvSpPr>
        <p:spPr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EShape"/>
          <p:cNvSpPr/>
          <p:nvPr/>
        </p:nvSpPr>
        <p:spPr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Percent"/>
          <p:cNvSpPr/>
          <p:nvPr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2" name="Timer"/>
          <p:cNvSpPr/>
          <p:nvPr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1029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7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5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9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2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5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8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1030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3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8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1028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1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4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4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6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A6ADDD0-467D-4C49-8960-654D5BA0A67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entury Gothic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8/23/2016</a:t>
            </a:fld>
            <a:endParaRPr lang="en-US">
              <a:solidFill>
                <a:prstClr val="black">
                  <a:tint val="75000"/>
                </a:prstClr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E94ED7F-80F0-4925-8D3C-3F12154E273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entury Gothic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259407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lang="en-US" sz="44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7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-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591" y="1524000"/>
            <a:ext cx="82296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A </a:t>
            </a:r>
            <a:r>
              <a:rPr lang="en-US" dirty="0"/>
              <a:t>wall clock has an area of  </a:t>
            </a:r>
            <a:r>
              <a:rPr lang="en-US" dirty="0" smtClean="0"/>
              <a:t>         .  </a:t>
            </a:r>
            <a:r>
              <a:rPr lang="en-US" dirty="0"/>
              <a:t>What is the area of the sector formed by the hands of the clock when it is 4:00</a:t>
            </a:r>
            <a:r>
              <a:rPr lang="en-US" dirty="0" smtClean="0"/>
              <a:t>?</a:t>
            </a:r>
          </a:p>
          <a:p>
            <a:pPr marL="514350" indent="-514350">
              <a:buAutoNum type="arabicPeriod"/>
            </a:pPr>
            <a:r>
              <a:rPr lang="en-US" dirty="0" smtClean="0"/>
              <a:t>A quiche is sliced into 8 equal pieces. The arc length of one piece of quiche is 6.28 inches. What is the diameter of the quiche? 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1600200"/>
            <a:ext cx="1386843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019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115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63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3800" b="1" dirty="0" smtClean="0">
                <a:latin typeface="Century Gothic" pitchFamily="34" charset="0"/>
              </a:rPr>
              <a:t>Segment </a:t>
            </a:r>
            <a:r>
              <a:rPr lang="en-US" sz="13800" b="1" dirty="0">
                <a:latin typeface="Century Gothic" pitchFamily="34" charset="0"/>
              </a:rPr>
              <a:t>Lengths in Circles</a:t>
            </a:r>
          </a:p>
        </p:txBody>
      </p:sp>
    </p:spTree>
    <p:extLst>
      <p:ext uri="{BB962C8B-B14F-4D97-AF65-F5344CB8AC3E}">
        <p14:creationId xmlns:p14="http://schemas.microsoft.com/office/powerpoint/2010/main" val="91347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Oval 2"/>
          <p:cNvSpPr>
            <a:spLocks noChangeArrowheads="1"/>
          </p:cNvSpPr>
          <p:nvPr/>
        </p:nvSpPr>
        <p:spPr bwMode="auto">
          <a:xfrm>
            <a:off x="228600" y="1676400"/>
            <a:ext cx="3276600" cy="3352800"/>
          </a:xfrm>
          <a:prstGeom prst="ellipse">
            <a:avLst/>
          </a:prstGeom>
          <a:gradFill rotWithShape="0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18900000" scaled="1"/>
          </a:gra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Century Gothic" pitchFamily="34" charset="0"/>
            </a:endParaRPr>
          </a:p>
        </p:txBody>
      </p:sp>
      <p:sp>
        <p:nvSpPr>
          <p:cNvPr id="104451" name="Line 3"/>
          <p:cNvSpPr>
            <a:spLocks noChangeShapeType="1"/>
          </p:cNvSpPr>
          <p:nvPr/>
        </p:nvSpPr>
        <p:spPr bwMode="auto">
          <a:xfrm flipV="1">
            <a:off x="457200" y="2362200"/>
            <a:ext cx="2743200" cy="1828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04452" name="Line 4"/>
          <p:cNvSpPr>
            <a:spLocks noChangeShapeType="1"/>
          </p:cNvSpPr>
          <p:nvPr/>
        </p:nvSpPr>
        <p:spPr bwMode="auto">
          <a:xfrm>
            <a:off x="685800" y="2147888"/>
            <a:ext cx="2209800" cy="2514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 rot="3230192">
            <a:off x="888151" y="2420193"/>
            <a:ext cx="1219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>
                <a:solidFill>
                  <a:srgbClr val="FF3399"/>
                </a:solidFill>
                <a:latin typeface="Century Gothic" pitchFamily="34" charset="0"/>
              </a:rPr>
              <a:t>part</a:t>
            </a:r>
          </a:p>
        </p:txBody>
      </p:sp>
      <p:sp>
        <p:nvSpPr>
          <p:cNvPr id="104454" name="Text Box 6"/>
          <p:cNvSpPr txBox="1">
            <a:spLocks noChangeArrowheads="1"/>
          </p:cNvSpPr>
          <p:nvPr/>
        </p:nvSpPr>
        <p:spPr bwMode="auto">
          <a:xfrm rot="3281978">
            <a:off x="1980092" y="3785772"/>
            <a:ext cx="1219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>
                <a:solidFill>
                  <a:srgbClr val="FF3399"/>
                </a:solidFill>
                <a:latin typeface="Century Gothic" pitchFamily="34" charset="0"/>
              </a:rPr>
              <a:t>part</a:t>
            </a:r>
          </a:p>
        </p:txBody>
      </p:sp>
      <p:sp>
        <p:nvSpPr>
          <p:cNvPr id="104455" name="Text Box 7"/>
          <p:cNvSpPr txBox="1">
            <a:spLocks noChangeArrowheads="1"/>
          </p:cNvSpPr>
          <p:nvPr/>
        </p:nvSpPr>
        <p:spPr bwMode="auto">
          <a:xfrm rot="19562437">
            <a:off x="517704" y="3223247"/>
            <a:ext cx="11049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 smtClean="0">
                <a:solidFill>
                  <a:srgbClr val="FF3399"/>
                </a:solidFill>
                <a:latin typeface="Century Gothic" pitchFamily="34" charset="0"/>
              </a:rPr>
              <a:t>part</a:t>
            </a:r>
            <a:endParaRPr lang="en-US" sz="3000" b="1" dirty="0">
              <a:solidFill>
                <a:srgbClr val="FF3399"/>
              </a:solidFill>
              <a:latin typeface="Century Gothic" pitchFamily="34" charset="0"/>
            </a:endParaRPr>
          </a:p>
        </p:txBody>
      </p:sp>
      <p:sp>
        <p:nvSpPr>
          <p:cNvPr id="104456" name="Text Box 8"/>
          <p:cNvSpPr txBox="1">
            <a:spLocks noChangeArrowheads="1"/>
          </p:cNvSpPr>
          <p:nvPr/>
        </p:nvSpPr>
        <p:spPr bwMode="auto">
          <a:xfrm rot="19612621">
            <a:off x="1952881" y="2284166"/>
            <a:ext cx="127362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>
                <a:solidFill>
                  <a:srgbClr val="FF3399"/>
                </a:solidFill>
                <a:latin typeface="Century Gothic" pitchFamily="34" charset="0"/>
              </a:rPr>
              <a:t>part</a:t>
            </a:r>
          </a:p>
        </p:txBody>
      </p:sp>
      <p:sp>
        <p:nvSpPr>
          <p:cNvPr id="2059" name="WordArt 11"/>
          <p:cNvSpPr>
            <a:spLocks noChangeArrowheads="1" noChangeShapeType="1" noTextEdit="1"/>
          </p:cNvSpPr>
          <p:nvPr/>
        </p:nvSpPr>
        <p:spPr bwMode="auto">
          <a:xfrm>
            <a:off x="228600" y="228600"/>
            <a:ext cx="28194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entury Gothic" pitchFamily="34" charset="0"/>
              </a:rPr>
              <a:t>Type 1:</a:t>
            </a:r>
          </a:p>
        </p:txBody>
      </p:sp>
      <p:sp>
        <p:nvSpPr>
          <p:cNvPr id="2060" name="WordArt 12"/>
          <p:cNvSpPr>
            <a:spLocks noChangeArrowheads="1" noChangeShapeType="1" noTextEdit="1"/>
          </p:cNvSpPr>
          <p:nvPr/>
        </p:nvSpPr>
        <p:spPr bwMode="auto">
          <a:xfrm>
            <a:off x="2971800" y="76200"/>
            <a:ext cx="54102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Century Gothic" pitchFamily="34" charset="0"/>
              </a:rPr>
              <a:t>Two chords intersect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Century Gothic" pitchFamily="34" charset="0"/>
              </a:rPr>
              <a:t>INSIDE the circle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00" t="55053" r="35770" b="18749"/>
          <a:stretch/>
        </p:blipFill>
        <p:spPr bwMode="auto">
          <a:xfrm rot="10800000">
            <a:off x="4495800" y="2008531"/>
            <a:ext cx="3886200" cy="345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val 1"/>
          <p:cNvSpPr/>
          <p:nvPr/>
        </p:nvSpPr>
        <p:spPr>
          <a:xfrm>
            <a:off x="4267200" y="4648200"/>
            <a:ext cx="685800" cy="838200"/>
          </a:xfrm>
          <a:prstGeom prst="ellipse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924800" y="4582769"/>
            <a:ext cx="685800" cy="838200"/>
          </a:xfrm>
          <a:prstGeom prst="ellipse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445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9392208"/>
              </p:ext>
            </p:extLst>
          </p:nvPr>
        </p:nvGraphicFramePr>
        <p:xfrm>
          <a:off x="762000" y="5181600"/>
          <a:ext cx="769620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Equation" r:id="rId5" imgW="1638300" imgH="190500" progId="Equation.3">
                  <p:embed/>
                </p:oleObj>
              </mc:Choice>
              <mc:Fallback>
                <p:oleObj name="Equation" r:id="rId5" imgW="1638300" imgH="1905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181600"/>
                        <a:ext cx="7696200" cy="8953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8200" y="6096000"/>
            <a:ext cx="7568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Century Gothic" pitchFamily="34" charset="0"/>
              </a:rPr>
              <a:t>Go down the chord and multiply</a:t>
            </a:r>
            <a:endParaRPr lang="en-US" sz="3200" b="1" dirty="0">
              <a:latin typeface="Century Gothic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Oval 2"/>
          <p:cNvSpPr>
            <a:spLocks noChangeArrowheads="1"/>
          </p:cNvSpPr>
          <p:nvPr/>
        </p:nvSpPr>
        <p:spPr bwMode="auto">
          <a:xfrm>
            <a:off x="5257800" y="1263650"/>
            <a:ext cx="2971800" cy="28035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05477" name="Line 5"/>
          <p:cNvSpPr>
            <a:spLocks noChangeShapeType="1"/>
          </p:cNvSpPr>
          <p:nvPr/>
        </p:nvSpPr>
        <p:spPr bwMode="auto">
          <a:xfrm flipV="1">
            <a:off x="5257800" y="1919288"/>
            <a:ext cx="2759075" cy="10414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05478" name="Line 6"/>
          <p:cNvSpPr>
            <a:spLocks noChangeShapeType="1"/>
          </p:cNvSpPr>
          <p:nvPr/>
        </p:nvSpPr>
        <p:spPr bwMode="auto">
          <a:xfrm>
            <a:off x="6073775" y="1416050"/>
            <a:ext cx="1698625" cy="240347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05479" name="Text Box 7"/>
          <p:cNvSpPr txBox="1">
            <a:spLocks noChangeArrowheads="1"/>
          </p:cNvSpPr>
          <p:nvPr/>
        </p:nvSpPr>
        <p:spPr bwMode="auto">
          <a:xfrm>
            <a:off x="6319838" y="1416050"/>
            <a:ext cx="84772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>
                <a:solidFill>
                  <a:srgbClr val="FF0000"/>
                </a:solidFill>
                <a:latin typeface="Century Gothic" pitchFamily="34" charset="0"/>
              </a:rPr>
              <a:t>9</a:t>
            </a:r>
          </a:p>
        </p:txBody>
      </p:sp>
      <p:sp>
        <p:nvSpPr>
          <p:cNvPr id="105480" name="Text Box 8"/>
          <p:cNvSpPr txBox="1">
            <a:spLocks noChangeArrowheads="1"/>
          </p:cNvSpPr>
          <p:nvPr/>
        </p:nvSpPr>
        <p:spPr bwMode="auto">
          <a:xfrm>
            <a:off x="7304088" y="2686050"/>
            <a:ext cx="8493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>
                <a:solidFill>
                  <a:srgbClr val="FF0000"/>
                </a:solidFill>
                <a:latin typeface="Century Gothic" pitchFamily="34" charset="0"/>
              </a:rPr>
              <a:t>2</a:t>
            </a:r>
          </a:p>
        </p:txBody>
      </p:sp>
      <p:sp>
        <p:nvSpPr>
          <p:cNvPr id="105481" name="Text Box 9"/>
          <p:cNvSpPr txBox="1">
            <a:spLocks noChangeArrowheads="1"/>
          </p:cNvSpPr>
          <p:nvPr/>
        </p:nvSpPr>
        <p:spPr bwMode="auto">
          <a:xfrm>
            <a:off x="7167563" y="1568450"/>
            <a:ext cx="8493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>
                <a:solidFill>
                  <a:srgbClr val="FF0000"/>
                </a:solidFill>
                <a:latin typeface="Century Gothic" pitchFamily="34" charset="0"/>
              </a:rPr>
              <a:t>6</a:t>
            </a:r>
          </a:p>
        </p:txBody>
      </p:sp>
      <p:sp>
        <p:nvSpPr>
          <p:cNvPr id="105482" name="Text Box 10"/>
          <p:cNvSpPr txBox="1">
            <a:spLocks noChangeArrowheads="1"/>
          </p:cNvSpPr>
          <p:nvPr/>
        </p:nvSpPr>
        <p:spPr bwMode="auto">
          <a:xfrm>
            <a:off x="5768975" y="2122488"/>
            <a:ext cx="849313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>
                <a:solidFill>
                  <a:srgbClr val="FF0000"/>
                </a:solidFill>
                <a:latin typeface="Century Gothic" pitchFamily="34" charset="0"/>
              </a:rPr>
              <a:t>x</a:t>
            </a:r>
          </a:p>
        </p:txBody>
      </p:sp>
      <p:sp>
        <p:nvSpPr>
          <p:cNvPr id="105483" name="Text Box 11"/>
          <p:cNvSpPr txBox="1">
            <a:spLocks noChangeArrowheads="1"/>
          </p:cNvSpPr>
          <p:nvPr/>
        </p:nvSpPr>
        <p:spPr bwMode="auto">
          <a:xfrm>
            <a:off x="1920875" y="4067175"/>
            <a:ext cx="1905000" cy="784830"/>
          </a:xfrm>
          <a:prstGeom prst="rect">
            <a:avLst/>
          </a:prstGeom>
          <a:solidFill>
            <a:srgbClr val="FFFFCC"/>
          </a:solidFill>
          <a:ln w="762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500" b="1" dirty="0">
                <a:latin typeface="Century Gothic" pitchFamily="34" charset="0"/>
              </a:rPr>
              <a:t>x = 3</a:t>
            </a:r>
          </a:p>
        </p:txBody>
      </p:sp>
      <p:sp>
        <p:nvSpPr>
          <p:cNvPr id="15370" name="Rectangle 26"/>
          <p:cNvSpPr>
            <a:spLocks noChangeArrowheads="1"/>
          </p:cNvSpPr>
          <p:nvPr/>
        </p:nvSpPr>
        <p:spPr bwMode="auto">
          <a:xfrm>
            <a:off x="419100" y="334963"/>
            <a:ext cx="7467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r>
              <a:rPr lang="en-US" sz="3600">
                <a:latin typeface="Century Gothic" pitchFamily="34" charset="0"/>
              </a:rPr>
              <a:t>Solve for x.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6638948"/>
              </p:ext>
            </p:extLst>
          </p:nvPr>
        </p:nvGraphicFramePr>
        <p:xfrm>
          <a:off x="412977" y="976313"/>
          <a:ext cx="4163786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3" name="Equation" r:id="rId3" imgW="647640" imgH="177480" progId="Equation.DSMT4">
                  <p:embed/>
                </p:oleObj>
              </mc:Choice>
              <mc:Fallback>
                <p:oleObj name="Equation" r:id="rId3" imgW="6476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2977" y="976313"/>
                        <a:ext cx="4163786" cy="114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7939862"/>
              </p:ext>
            </p:extLst>
          </p:nvPr>
        </p:nvGraphicFramePr>
        <p:xfrm>
          <a:off x="855663" y="2122488"/>
          <a:ext cx="326548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4" name="Equation" r:id="rId5" imgW="507960" imgH="177480" progId="Equation.DSMT4">
                  <p:embed/>
                </p:oleObj>
              </mc:Choice>
              <mc:Fallback>
                <p:oleObj name="Equation" r:id="rId5" imgW="507960" imgH="177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663" y="2122488"/>
                        <a:ext cx="3265487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5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83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9250"/>
            <a:ext cx="7467600" cy="641350"/>
          </a:xfrm>
        </p:spPr>
        <p:txBody>
          <a:bodyPr/>
          <a:lstStyle/>
          <a:p>
            <a:pPr algn="l" eaLnBrk="1" hangingPunct="1"/>
            <a:r>
              <a:rPr lang="en-US" sz="3600" b="1" smtClean="0">
                <a:solidFill>
                  <a:schemeClr val="tx1"/>
                </a:solidFill>
                <a:latin typeface="Century Gothic" pitchFamily="34" charset="0"/>
              </a:rPr>
              <a:t>Find the length of DB.</a:t>
            </a:r>
          </a:p>
        </p:txBody>
      </p:sp>
      <p:grpSp>
        <p:nvGrpSpPr>
          <p:cNvPr id="16387" name="Group 3"/>
          <p:cNvGrpSpPr>
            <a:grpSpLocks/>
          </p:cNvGrpSpPr>
          <p:nvPr/>
        </p:nvGrpSpPr>
        <p:grpSpPr bwMode="auto">
          <a:xfrm>
            <a:off x="762000" y="990600"/>
            <a:ext cx="4419600" cy="4648200"/>
            <a:chOff x="1008" y="672"/>
            <a:chExt cx="2784" cy="2928"/>
          </a:xfrm>
        </p:grpSpPr>
        <p:sp>
          <p:nvSpPr>
            <p:cNvPr id="16393" name="Oval 4"/>
            <p:cNvSpPr>
              <a:spLocks noChangeArrowheads="1"/>
            </p:cNvSpPr>
            <p:nvPr/>
          </p:nvSpPr>
          <p:spPr bwMode="auto">
            <a:xfrm>
              <a:off x="1008" y="672"/>
              <a:ext cx="2784" cy="292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Gothic" pitchFamily="34" charset="0"/>
              </a:endParaRPr>
            </a:p>
          </p:txBody>
        </p:sp>
        <p:sp>
          <p:nvSpPr>
            <p:cNvPr id="16394" name="Line 5"/>
            <p:cNvSpPr>
              <a:spLocks noChangeShapeType="1"/>
            </p:cNvSpPr>
            <p:nvPr/>
          </p:nvSpPr>
          <p:spPr bwMode="auto">
            <a:xfrm>
              <a:off x="1392" y="1104"/>
              <a:ext cx="2112" cy="19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Gothic" pitchFamily="34" charset="0"/>
              </a:endParaRPr>
            </a:p>
          </p:txBody>
        </p:sp>
        <p:sp>
          <p:nvSpPr>
            <p:cNvPr id="16395" name="Line 6"/>
            <p:cNvSpPr>
              <a:spLocks noChangeShapeType="1"/>
            </p:cNvSpPr>
            <p:nvPr/>
          </p:nvSpPr>
          <p:spPr bwMode="auto">
            <a:xfrm flipV="1">
              <a:off x="2016" y="1872"/>
              <a:ext cx="1776" cy="16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Gothic" pitchFamily="34" charset="0"/>
              </a:endParaRPr>
            </a:p>
          </p:txBody>
        </p:sp>
        <p:sp>
          <p:nvSpPr>
            <p:cNvPr id="16396" name="Text Box 7"/>
            <p:cNvSpPr txBox="1">
              <a:spLocks noChangeArrowheads="1"/>
            </p:cNvSpPr>
            <p:nvPr/>
          </p:nvSpPr>
          <p:spPr bwMode="auto">
            <a:xfrm>
              <a:off x="3264" y="2544"/>
              <a:ext cx="384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 dirty="0">
                  <a:latin typeface="Century Gothic" pitchFamily="34" charset="0"/>
                </a:rPr>
                <a:t>8</a:t>
              </a:r>
            </a:p>
          </p:txBody>
        </p:sp>
        <p:sp>
          <p:nvSpPr>
            <p:cNvPr id="16397" name="Text Box 8"/>
            <p:cNvSpPr txBox="1">
              <a:spLocks noChangeArrowheads="1"/>
            </p:cNvSpPr>
            <p:nvPr/>
          </p:nvSpPr>
          <p:spPr bwMode="auto">
            <a:xfrm>
              <a:off x="2112" y="1440"/>
              <a:ext cx="576" cy="36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 dirty="0">
                  <a:latin typeface="Century Gothic" pitchFamily="34" charset="0"/>
                </a:rPr>
                <a:t>12</a:t>
              </a:r>
            </a:p>
          </p:txBody>
        </p:sp>
        <p:sp>
          <p:nvSpPr>
            <p:cNvPr id="16398" name="Text Box 9"/>
            <p:cNvSpPr txBox="1">
              <a:spLocks noChangeArrowheads="1"/>
            </p:cNvSpPr>
            <p:nvPr/>
          </p:nvSpPr>
          <p:spPr bwMode="auto">
            <a:xfrm>
              <a:off x="3168" y="1872"/>
              <a:ext cx="528" cy="36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 dirty="0">
                  <a:latin typeface="Century Gothic" pitchFamily="34" charset="0"/>
                </a:rPr>
                <a:t>2x</a:t>
              </a:r>
            </a:p>
          </p:txBody>
        </p:sp>
        <p:sp>
          <p:nvSpPr>
            <p:cNvPr id="16399" name="Text Box 10"/>
            <p:cNvSpPr txBox="1">
              <a:spLocks noChangeArrowheads="1"/>
            </p:cNvSpPr>
            <p:nvPr/>
          </p:nvSpPr>
          <p:spPr bwMode="auto">
            <a:xfrm>
              <a:off x="2160" y="2752"/>
              <a:ext cx="600" cy="36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 dirty="0">
                  <a:latin typeface="Century Gothic" pitchFamily="34" charset="0"/>
                </a:rPr>
                <a:t>3x</a:t>
              </a:r>
            </a:p>
          </p:txBody>
        </p:sp>
      </p:grpSp>
      <p:sp>
        <p:nvSpPr>
          <p:cNvPr id="106510" name="Text Box 14"/>
          <p:cNvSpPr txBox="1">
            <a:spLocks noChangeArrowheads="1"/>
          </p:cNvSpPr>
          <p:nvPr/>
        </p:nvSpPr>
        <p:spPr bwMode="auto">
          <a:xfrm>
            <a:off x="5791200" y="3702050"/>
            <a:ext cx="2819400" cy="98488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800" b="1" dirty="0">
                <a:latin typeface="Century Gothic" pitchFamily="34" charset="0"/>
              </a:rPr>
              <a:t>x = </a:t>
            </a:r>
            <a:r>
              <a:rPr lang="en-US" sz="5800" b="1" dirty="0" smtClean="0">
                <a:latin typeface="Century Gothic" pitchFamily="34" charset="0"/>
              </a:rPr>
              <a:t>4</a:t>
            </a:r>
            <a:endParaRPr lang="en-US" sz="5800" b="1" dirty="0">
              <a:latin typeface="Century Gothic" pitchFamily="34" charset="0"/>
              <a:sym typeface="Symbol" pitchFamily="18" charset="2"/>
            </a:endParaRPr>
          </a:p>
        </p:txBody>
      </p:sp>
      <p:sp>
        <p:nvSpPr>
          <p:cNvPr id="16389" name="TextBox 1"/>
          <p:cNvSpPr txBox="1">
            <a:spLocks noChangeArrowheads="1"/>
          </p:cNvSpPr>
          <p:nvPr/>
        </p:nvSpPr>
        <p:spPr bwMode="auto">
          <a:xfrm>
            <a:off x="990600" y="1293813"/>
            <a:ext cx="762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Gothic" pitchFamily="34" charset="0"/>
              </a:rPr>
              <a:t>A</a:t>
            </a:r>
          </a:p>
        </p:txBody>
      </p:sp>
      <p:sp>
        <p:nvSpPr>
          <p:cNvPr id="16390" name="TextBox 15"/>
          <p:cNvSpPr txBox="1">
            <a:spLocks noChangeArrowheads="1"/>
          </p:cNvSpPr>
          <p:nvPr/>
        </p:nvSpPr>
        <p:spPr bwMode="auto">
          <a:xfrm>
            <a:off x="2057400" y="5562600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Gothic" pitchFamily="34" charset="0"/>
              </a:rPr>
              <a:t>B</a:t>
            </a:r>
          </a:p>
        </p:txBody>
      </p:sp>
      <p:sp>
        <p:nvSpPr>
          <p:cNvPr id="16391" name="TextBox 16"/>
          <p:cNvSpPr txBox="1">
            <a:spLocks noChangeArrowheads="1"/>
          </p:cNvSpPr>
          <p:nvPr/>
        </p:nvSpPr>
        <p:spPr bwMode="auto">
          <a:xfrm>
            <a:off x="4648200" y="4541838"/>
            <a:ext cx="762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Gothic" pitchFamily="34" charset="0"/>
              </a:rPr>
              <a:t>C</a:t>
            </a:r>
          </a:p>
        </p:txBody>
      </p:sp>
      <p:sp>
        <p:nvSpPr>
          <p:cNvPr id="16392" name="TextBox 17"/>
          <p:cNvSpPr txBox="1">
            <a:spLocks noChangeArrowheads="1"/>
          </p:cNvSpPr>
          <p:nvPr/>
        </p:nvSpPr>
        <p:spPr bwMode="auto">
          <a:xfrm>
            <a:off x="5148263" y="2559050"/>
            <a:ext cx="762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Gothic" pitchFamily="34" charset="0"/>
              </a:rPr>
              <a:t>D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0770423"/>
              </p:ext>
            </p:extLst>
          </p:nvPr>
        </p:nvGraphicFramePr>
        <p:xfrm>
          <a:off x="5257800" y="890142"/>
          <a:ext cx="3622675" cy="6338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7" name="Equation" r:id="rId4" imgW="1015920" imgH="177480" progId="Equation.DSMT4">
                  <p:embed/>
                </p:oleObj>
              </mc:Choice>
              <mc:Fallback>
                <p:oleObj name="Equation" r:id="rId4" imgW="1015920" imgH="177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890142"/>
                        <a:ext cx="3622675" cy="6338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4743851"/>
              </p:ext>
            </p:extLst>
          </p:nvPr>
        </p:nvGraphicFramePr>
        <p:xfrm>
          <a:off x="6180138" y="1606550"/>
          <a:ext cx="20828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8" name="Equation" r:id="rId6" imgW="583920" imgH="203040" progId="Equation.DSMT4">
                  <p:embed/>
                </p:oleObj>
              </mc:Choice>
              <mc:Fallback>
                <p:oleObj name="Equation" r:id="rId6" imgW="583920" imgH="203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0138" y="1606550"/>
                        <a:ext cx="20828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3387383"/>
              </p:ext>
            </p:extLst>
          </p:nvPr>
        </p:nvGraphicFramePr>
        <p:xfrm>
          <a:off x="6340475" y="2590800"/>
          <a:ext cx="17208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9" name="Equation" r:id="rId8" imgW="482400" imgH="203040" progId="Equation.DSMT4">
                  <p:embed/>
                </p:oleObj>
              </mc:Choice>
              <mc:Fallback>
                <p:oleObj name="Equation" r:id="rId8" imgW="48240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0475" y="2590800"/>
                        <a:ext cx="172085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5791200" y="5146357"/>
            <a:ext cx="2819400" cy="984885"/>
          </a:xfrm>
          <a:prstGeom prst="rect">
            <a:avLst/>
          </a:prstGeom>
          <a:solidFill>
            <a:srgbClr val="FFFF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800" b="1" dirty="0" smtClean="0">
                <a:latin typeface="Century Gothic" pitchFamily="34" charset="0"/>
                <a:sym typeface="Symbol" pitchFamily="18" charset="2"/>
              </a:rPr>
              <a:t>DB </a:t>
            </a:r>
            <a:r>
              <a:rPr lang="en-US" sz="5800" b="1" dirty="0">
                <a:latin typeface="Century Gothic" pitchFamily="34" charset="0"/>
                <a:sym typeface="Symbol" pitchFamily="18" charset="2"/>
              </a:rPr>
              <a:t>= 20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10" grpId="0"/>
      <p:bldP spid="19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96900" y="131763"/>
            <a:ext cx="7467600" cy="641350"/>
          </a:xfrm>
        </p:spPr>
        <p:txBody>
          <a:bodyPr/>
          <a:lstStyle/>
          <a:p>
            <a:pPr algn="l" eaLnBrk="1" hangingPunct="1"/>
            <a:r>
              <a:rPr lang="en-US" sz="3600" b="1" dirty="0" smtClean="0">
                <a:solidFill>
                  <a:schemeClr val="tx1"/>
                </a:solidFill>
                <a:latin typeface="Century Gothic" pitchFamily="34" charset="0"/>
              </a:rPr>
              <a:t>Find the length of AC and DB.</a:t>
            </a:r>
          </a:p>
        </p:txBody>
      </p:sp>
      <p:sp>
        <p:nvSpPr>
          <p:cNvPr id="107534" name="Text Box 14"/>
          <p:cNvSpPr txBox="1">
            <a:spLocks noChangeArrowheads="1"/>
          </p:cNvSpPr>
          <p:nvPr/>
        </p:nvSpPr>
        <p:spPr bwMode="auto">
          <a:xfrm>
            <a:off x="5410200" y="3505200"/>
            <a:ext cx="3124200" cy="8309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>
                <a:latin typeface="Century Gothic" pitchFamily="34" charset="0"/>
              </a:rPr>
              <a:t>x</a:t>
            </a:r>
            <a:r>
              <a:rPr lang="en-US" sz="4800" b="1" dirty="0">
                <a:latin typeface="Century Gothic" pitchFamily="34" charset="0"/>
                <a:sym typeface="Symbol" pitchFamily="18" charset="2"/>
              </a:rPr>
              <a:t> =  </a:t>
            </a:r>
            <a:r>
              <a:rPr lang="en-US" sz="4800" b="1" dirty="0" smtClean="0">
                <a:latin typeface="Century Gothic" pitchFamily="34" charset="0"/>
                <a:sym typeface="Symbol" pitchFamily="18" charset="2"/>
              </a:rPr>
              <a:t>8</a:t>
            </a:r>
            <a:endParaRPr lang="en-US" sz="4800" b="1" dirty="0">
              <a:latin typeface="Century Gothic" pitchFamily="34" charset="0"/>
              <a:sym typeface="Symbol" pitchFamily="18" charset="2"/>
            </a:endParaRPr>
          </a:p>
        </p:txBody>
      </p:sp>
      <p:sp>
        <p:nvSpPr>
          <p:cNvPr id="17412" name="Oval 15"/>
          <p:cNvSpPr>
            <a:spLocks noChangeArrowheads="1"/>
          </p:cNvSpPr>
          <p:nvPr/>
        </p:nvSpPr>
        <p:spPr bwMode="auto">
          <a:xfrm>
            <a:off x="533400" y="1219200"/>
            <a:ext cx="3581400" cy="335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7413" name="Line 16"/>
          <p:cNvSpPr>
            <a:spLocks noChangeShapeType="1"/>
          </p:cNvSpPr>
          <p:nvPr/>
        </p:nvSpPr>
        <p:spPr bwMode="auto">
          <a:xfrm>
            <a:off x="2362200" y="1219200"/>
            <a:ext cx="76200" cy="3352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7414" name="Line 17"/>
          <p:cNvSpPr>
            <a:spLocks noChangeShapeType="1"/>
          </p:cNvSpPr>
          <p:nvPr/>
        </p:nvSpPr>
        <p:spPr bwMode="auto">
          <a:xfrm>
            <a:off x="1143000" y="1676400"/>
            <a:ext cx="28956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7415" name="Text Box 18"/>
          <p:cNvSpPr txBox="1">
            <a:spLocks noChangeArrowheads="1"/>
          </p:cNvSpPr>
          <p:nvPr/>
        </p:nvSpPr>
        <p:spPr bwMode="auto">
          <a:xfrm>
            <a:off x="1524000" y="18288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Century Gothic" pitchFamily="34" charset="0"/>
              </a:rPr>
              <a:t>x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17416" name="Text Box 19"/>
          <p:cNvSpPr txBox="1">
            <a:spLocks noChangeArrowheads="1"/>
          </p:cNvSpPr>
          <p:nvPr/>
        </p:nvSpPr>
        <p:spPr bwMode="auto">
          <a:xfrm>
            <a:off x="2895600" y="22860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Century Gothic" pitchFamily="34" charset="0"/>
              </a:rPr>
              <a:t>5</a:t>
            </a:r>
          </a:p>
        </p:txBody>
      </p:sp>
      <p:sp>
        <p:nvSpPr>
          <p:cNvPr id="17417" name="Text Box 20"/>
          <p:cNvSpPr txBox="1">
            <a:spLocks noChangeArrowheads="1"/>
          </p:cNvSpPr>
          <p:nvPr/>
        </p:nvSpPr>
        <p:spPr bwMode="auto">
          <a:xfrm>
            <a:off x="2362200" y="1371600"/>
            <a:ext cx="106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Century Gothic" pitchFamily="34" charset="0"/>
              </a:rPr>
              <a:t>x – 4 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17418" name="Text Box 21"/>
          <p:cNvSpPr txBox="1">
            <a:spLocks noChangeArrowheads="1"/>
          </p:cNvSpPr>
          <p:nvPr/>
        </p:nvSpPr>
        <p:spPr bwMode="auto">
          <a:xfrm>
            <a:off x="1828800" y="32766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Century Gothic" pitchFamily="34" charset="0"/>
              </a:rPr>
              <a:t>10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17419" name="TextBox 13"/>
          <p:cNvSpPr txBox="1">
            <a:spLocks noChangeArrowheads="1"/>
          </p:cNvSpPr>
          <p:nvPr/>
        </p:nvSpPr>
        <p:spPr bwMode="auto">
          <a:xfrm>
            <a:off x="762000" y="1263650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Gothic" pitchFamily="34" charset="0"/>
              </a:rPr>
              <a:t>A</a:t>
            </a:r>
          </a:p>
        </p:txBody>
      </p:sp>
      <p:sp>
        <p:nvSpPr>
          <p:cNvPr id="17420" name="TextBox 14"/>
          <p:cNvSpPr txBox="1">
            <a:spLocks noChangeArrowheads="1"/>
          </p:cNvSpPr>
          <p:nvPr/>
        </p:nvSpPr>
        <p:spPr bwMode="auto">
          <a:xfrm>
            <a:off x="2200275" y="4538663"/>
            <a:ext cx="762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Gothic" pitchFamily="34" charset="0"/>
              </a:rPr>
              <a:t>B</a:t>
            </a:r>
          </a:p>
        </p:txBody>
      </p:sp>
      <p:sp>
        <p:nvSpPr>
          <p:cNvPr id="17421" name="TextBox 15"/>
          <p:cNvSpPr txBox="1">
            <a:spLocks noChangeArrowheads="1"/>
          </p:cNvSpPr>
          <p:nvPr/>
        </p:nvSpPr>
        <p:spPr bwMode="auto">
          <a:xfrm>
            <a:off x="4029075" y="2276475"/>
            <a:ext cx="762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Gothic" pitchFamily="34" charset="0"/>
              </a:rPr>
              <a:t>C</a:t>
            </a:r>
          </a:p>
        </p:txBody>
      </p:sp>
      <p:sp>
        <p:nvSpPr>
          <p:cNvPr id="17422" name="TextBox 16"/>
          <p:cNvSpPr txBox="1">
            <a:spLocks noChangeArrowheads="1"/>
          </p:cNvSpPr>
          <p:nvPr/>
        </p:nvSpPr>
        <p:spPr bwMode="auto">
          <a:xfrm>
            <a:off x="2082800" y="773113"/>
            <a:ext cx="762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Gothic" pitchFamily="34" charset="0"/>
              </a:rPr>
              <a:t>D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4222303"/>
              </p:ext>
            </p:extLst>
          </p:nvPr>
        </p:nvGraphicFramePr>
        <p:xfrm>
          <a:off x="4829175" y="850900"/>
          <a:ext cx="344170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1" name="Equation" r:id="rId3" imgW="965160" imgH="253800" progId="Equation.DSMT4">
                  <p:embed/>
                </p:oleObj>
              </mc:Choice>
              <mc:Fallback>
                <p:oleObj name="Equation" r:id="rId3" imgW="96516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9175" y="850900"/>
                        <a:ext cx="3441700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9243681"/>
              </p:ext>
            </p:extLst>
          </p:nvPr>
        </p:nvGraphicFramePr>
        <p:xfrm>
          <a:off x="4876800" y="1725613"/>
          <a:ext cx="3260725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2" name="Equation" r:id="rId5" imgW="914400" imgH="177480" progId="Equation.DSMT4">
                  <p:embed/>
                </p:oleObj>
              </mc:Choice>
              <mc:Fallback>
                <p:oleObj name="Equation" r:id="rId5" imgW="914400" imgH="177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725613"/>
                        <a:ext cx="3260725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6684258"/>
              </p:ext>
            </p:extLst>
          </p:nvPr>
        </p:nvGraphicFramePr>
        <p:xfrm>
          <a:off x="5238750" y="2514600"/>
          <a:ext cx="2536825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3" name="Equation" r:id="rId7" imgW="711000" imgH="177480" progId="Equation.DSMT4">
                  <p:embed/>
                </p:oleObj>
              </mc:Choice>
              <mc:Fallback>
                <p:oleObj name="Equation" r:id="rId7" imgW="71100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0" y="2514600"/>
                        <a:ext cx="2536825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5257800" y="4461808"/>
            <a:ext cx="3124200" cy="2169825"/>
          </a:xfrm>
          <a:prstGeom prst="rect">
            <a:avLst/>
          </a:prstGeom>
          <a:solidFill>
            <a:srgbClr val="FFFF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dirty="0" smtClean="0">
                <a:latin typeface="Century Gothic" pitchFamily="34" charset="0"/>
                <a:sym typeface="Symbol" pitchFamily="18" charset="2"/>
              </a:rPr>
              <a:t>AC </a:t>
            </a:r>
            <a:r>
              <a:rPr lang="en-US" sz="5400" b="1" dirty="0">
                <a:latin typeface="Century Gothic" pitchFamily="34" charset="0"/>
                <a:sym typeface="Symbol" pitchFamily="18" charset="2"/>
              </a:rPr>
              <a:t>= </a:t>
            </a:r>
            <a:r>
              <a:rPr lang="en-US" sz="5400" b="1" dirty="0" smtClean="0">
                <a:latin typeface="Century Gothic" pitchFamily="34" charset="0"/>
                <a:sym typeface="Symbol" pitchFamily="18" charset="2"/>
              </a:rPr>
              <a:t>13</a:t>
            </a:r>
            <a:endParaRPr lang="en-US" sz="5400" b="1" dirty="0">
              <a:latin typeface="Century Gothic" pitchFamily="34" charset="0"/>
              <a:sym typeface="Symbol" pitchFamily="18" charset="2"/>
            </a:endParaRPr>
          </a:p>
          <a:p>
            <a:pPr algn="ctr">
              <a:spcBef>
                <a:spcPct val="50000"/>
              </a:spcBef>
            </a:pPr>
            <a:r>
              <a:rPr lang="en-US" sz="5400" b="1" dirty="0">
                <a:latin typeface="Century Gothic" pitchFamily="34" charset="0"/>
                <a:sym typeface="Symbol" pitchFamily="18" charset="2"/>
              </a:rPr>
              <a:t>DB = </a:t>
            </a:r>
            <a:r>
              <a:rPr lang="en-US" sz="5400" b="1" dirty="0" smtClean="0">
                <a:latin typeface="Century Gothic" pitchFamily="34" charset="0"/>
                <a:sym typeface="Symbol" pitchFamily="18" charset="2"/>
              </a:rPr>
              <a:t>14</a:t>
            </a:r>
            <a:endParaRPr lang="en-US" sz="5400" b="1" dirty="0">
              <a:latin typeface="Century Gothic" pitchFamily="34" charset="0"/>
              <a:sym typeface="Symbol" pitchFamily="18" charset="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34" grpId="0"/>
      <p:bldP spid="18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 descr="C:\Users\cee13931\AppData\Local\Microsoft\Windows\Temporary Internet Files\Content.IE5\OXLGL115\MC900449049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7" r="2016" b="1538"/>
          <a:stretch/>
        </p:blipFill>
        <p:spPr bwMode="auto">
          <a:xfrm>
            <a:off x="-76200" y="-76200"/>
            <a:ext cx="9220200" cy="6951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00200" y="1830050"/>
            <a:ext cx="5638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Round to 3 decimal places</a:t>
            </a:r>
            <a:endParaRPr lang="en-US" sz="4400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43400" y="5059740"/>
            <a:ext cx="47888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C000"/>
                </a:solidFill>
                <a:latin typeface="+mj-lt"/>
              </a:rPr>
              <a:t>Practice WS</a:t>
            </a:r>
            <a:endParaRPr lang="en-US" sz="5400" b="1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 rot="871178">
            <a:off x="492858" y="5835411"/>
            <a:ext cx="28664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Chiller" pitchFamily="82" charset="0"/>
              </a:rPr>
              <a:t>Beware:  HW ahead</a:t>
            </a:r>
            <a:endParaRPr lang="en-US" sz="3600" b="1" dirty="0">
              <a:solidFill>
                <a:schemeClr val="bg1"/>
              </a:solidFill>
              <a:latin typeface="Chiller" pitchFamily="82" charset="0"/>
            </a:endParaRPr>
          </a:p>
        </p:txBody>
      </p:sp>
      <p:pic>
        <p:nvPicPr>
          <p:cNvPr id="13315" name="Picture 3" descr="C:\Users\cee13931\AppData\Local\Microsoft\Windows\Temporary Internet Files\Content.IE5\OXLGL115\MC900436223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422072"/>
            <a:ext cx="2298413" cy="144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847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Halloween 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iRespondQuestionMaster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3978</TotalTime>
  <Words>165</Words>
  <Application>Microsoft Office PowerPoint</Application>
  <PresentationFormat>On-screen Show (4:3)</PresentationFormat>
  <Paragraphs>48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8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24" baseType="lpstr">
      <vt:lpstr>宋体</vt:lpstr>
      <vt:lpstr>Arial</vt:lpstr>
      <vt:lpstr>Calibri</vt:lpstr>
      <vt:lpstr>Century Gothic</vt:lpstr>
      <vt:lpstr>Chiller</vt:lpstr>
      <vt:lpstr>Symbol</vt:lpstr>
      <vt:lpstr>Times New Roman</vt:lpstr>
      <vt:lpstr>Default Design</vt:lpstr>
      <vt:lpstr>1_Default Design</vt:lpstr>
      <vt:lpstr>iRespondGraphMaster</vt:lpstr>
      <vt:lpstr>Halloween 3</vt:lpstr>
      <vt:lpstr>1_iRespondQuestionMaster</vt:lpstr>
      <vt:lpstr>1_iRespondGraphMaster</vt:lpstr>
      <vt:lpstr>Office Theme</vt:lpstr>
      <vt:lpstr>iRespondQuestionMaster</vt:lpstr>
      <vt:lpstr>Equation</vt:lpstr>
      <vt:lpstr>Warm - Up</vt:lpstr>
      <vt:lpstr>Review Test</vt:lpstr>
      <vt:lpstr>PowerPoint Presentation</vt:lpstr>
      <vt:lpstr>PowerPoint Presentation</vt:lpstr>
      <vt:lpstr>PowerPoint Presentation</vt:lpstr>
      <vt:lpstr>Find the length of DB.</vt:lpstr>
      <vt:lpstr>Find the length of AC and DB.</vt:lpstr>
      <vt:lpstr>PowerPoint Presentation</vt:lpstr>
    </vt:vector>
  </TitlesOfParts>
  <Company>MCEACHERN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Freeman</dc:creator>
  <cp:lastModifiedBy>Allison Chapman</cp:lastModifiedBy>
  <cp:revision>88</cp:revision>
  <cp:lastPrinted>2013-10-29T12:18:52Z</cp:lastPrinted>
  <dcterms:created xsi:type="dcterms:W3CDTF">2002-02-14T15:27:49Z</dcterms:created>
  <dcterms:modified xsi:type="dcterms:W3CDTF">2016-08-23T11:50:05Z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KeepGraph">
    <vt:bool>false</vt:bool>
  </property>
  <property fmtid="{D5CDD505-2E9C-101B-9397-08002B2CF9AE}" pid="5" name="AutoReflect">
    <vt:bool>false</vt:bool>
  </property>
</Properties>
</file>