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84" r:id="rId2"/>
    <p:sldMasterId id="2147483729" r:id="rId3"/>
    <p:sldMasterId id="2147483741" r:id="rId4"/>
  </p:sldMasterIdLst>
  <p:notesMasterIdLst>
    <p:notesMasterId r:id="rId26"/>
  </p:notesMasterIdLst>
  <p:handoutMasterIdLst>
    <p:handoutMasterId r:id="rId27"/>
  </p:handoutMasterIdLst>
  <p:sldIdLst>
    <p:sldId id="336" r:id="rId5"/>
    <p:sldId id="335" r:id="rId6"/>
    <p:sldId id="337" r:id="rId7"/>
    <p:sldId id="338" r:id="rId8"/>
    <p:sldId id="339" r:id="rId9"/>
    <p:sldId id="340" r:id="rId10"/>
    <p:sldId id="341" r:id="rId11"/>
    <p:sldId id="342" r:id="rId12"/>
    <p:sldId id="343" r:id="rId13"/>
    <p:sldId id="344" r:id="rId14"/>
    <p:sldId id="345" r:id="rId15"/>
    <p:sldId id="314" r:id="rId16"/>
    <p:sldId id="315" r:id="rId17"/>
    <p:sldId id="316" r:id="rId18"/>
    <p:sldId id="317" r:id="rId19"/>
    <p:sldId id="318" r:id="rId20"/>
    <p:sldId id="319" r:id="rId21"/>
    <p:sldId id="320" r:id="rId22"/>
    <p:sldId id="321" r:id="rId23"/>
    <p:sldId id="334" r:id="rId24"/>
    <p:sldId id="333" r:id="rId25"/>
  </p:sldIdLst>
  <p:sldSz cx="9144000" cy="6858000" type="screen4x3"/>
  <p:notesSz cx="7007225" cy="9293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FF00"/>
    <a:srgbClr val="FF33CC"/>
    <a:srgbClr val="FF3300"/>
    <a:srgbClr val="FF6600"/>
    <a:srgbClr val="66FF99"/>
    <a:srgbClr val="FFFF99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683" autoAdjust="0"/>
  </p:normalViewPr>
  <p:slideViewPr>
    <p:cSldViewPr>
      <p:cViewPr varScale="1">
        <p:scale>
          <a:sx n="69" d="100"/>
          <a:sy n="69" d="100"/>
        </p:scale>
        <p:origin x="141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41" tIns="46570" rIns="93141" bIns="46570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6887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41" tIns="46570" rIns="93141" bIns="46570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8088"/>
            <a:ext cx="3036888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41" tIns="46570" rIns="93141" bIns="46570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8088"/>
            <a:ext cx="3036887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41" tIns="46570" rIns="93141" bIns="46570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D8852A7C-C540-4AC1-918A-0EB4F983AC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8414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41" tIns="46570" rIns="93141" bIns="46570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6887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41" tIns="46570" rIns="93141" bIns="46570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6613" cy="3484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4838"/>
            <a:ext cx="5137150" cy="418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41" tIns="46570" rIns="93141" bIns="4657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8088"/>
            <a:ext cx="3036888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41" tIns="46570" rIns="93141" bIns="46570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8088"/>
            <a:ext cx="3036887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41" tIns="46570" rIns="93141" bIns="46570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4AE655A3-BDC5-48DB-9DAF-75D14E0999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1172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7E3F39D-518F-49BF-BB17-A290B5DEBD99}" type="slidenum">
              <a:rPr lang="en-US" sz="1200" smtClean="0">
                <a:solidFill>
                  <a:srgbClr val="000000"/>
                </a:solidFill>
              </a:rPr>
              <a:pPr eaLnBrk="1" hangingPunct="1"/>
              <a:t>8</a:t>
            </a:fld>
            <a:endParaRPr lang="en-US" sz="1200" smtClean="0">
              <a:solidFill>
                <a:srgbClr val="000000"/>
              </a:solidFill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True: thumbs up   False: thumbs down</a:t>
            </a:r>
          </a:p>
        </p:txBody>
      </p:sp>
    </p:spTree>
    <p:extLst>
      <p:ext uri="{BB962C8B-B14F-4D97-AF65-F5344CB8AC3E}">
        <p14:creationId xmlns:p14="http://schemas.microsoft.com/office/powerpoint/2010/main" val="3466297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84B45A-11D6-4FB2-BE4D-3125A6DC29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67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BA1282-A2F8-4E8A-8494-0E1B859843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037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8F7CA-42D9-4D39-9886-597DB024E4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7417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A9F07B-1F26-47A5-8153-61E18A3308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138568"/>
      </p:ext>
    </p:extLst>
  </p:cSld>
  <p:clrMapOvr>
    <a:masterClrMapping/>
  </p:clrMapOvr>
  <p:transition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993BE-71C5-4607-A966-93744E5CCF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12875"/>
      </p:ext>
    </p:extLst>
  </p:cSld>
  <p:clrMapOvr>
    <a:masterClrMapping/>
  </p:clrMapOvr>
  <p:transition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8FA147-F88F-49C7-BD7F-0450E90C51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130945"/>
      </p:ext>
    </p:extLst>
  </p:cSld>
  <p:clrMapOvr>
    <a:masterClrMapping/>
  </p:clrMapOvr>
  <p:transition>
    <p:rand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990BE0-530A-4219-AD30-5D673348FA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083845"/>
      </p:ext>
    </p:extLst>
  </p:cSld>
  <p:clrMapOvr>
    <a:masterClrMapping/>
  </p:clrMapOvr>
  <p:transition>
    <p:rand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0CC23C-DE99-438D-94E5-B289F2C056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475108"/>
      </p:ext>
    </p:extLst>
  </p:cSld>
  <p:clrMapOvr>
    <a:masterClrMapping/>
  </p:clrMapOvr>
  <p:transition>
    <p:rand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25A21-174B-4B0C-A1E1-D42A163710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808200"/>
      </p:ext>
    </p:extLst>
  </p:cSld>
  <p:clrMapOvr>
    <a:masterClrMapping/>
  </p:clrMapOvr>
  <p:transition>
    <p:rand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BCB87-F529-42F4-98FC-56B5E15BBD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963843"/>
      </p:ext>
    </p:extLst>
  </p:cSld>
  <p:clrMapOvr>
    <a:masterClrMapping/>
  </p:clrMapOvr>
  <p:transition>
    <p:rand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37393E-1B59-4167-8403-CF15D0293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872468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1C2E53-85A5-4D81-A858-C33D57373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0798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AB3226-827C-45C2-AF2B-D1C229592A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813294"/>
      </p:ext>
    </p:extLst>
  </p:cSld>
  <p:clrMapOvr>
    <a:masterClrMapping/>
  </p:clrMapOvr>
  <p:transition>
    <p:rand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14DB6E-6937-4B14-A346-59FF1D7A70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943752"/>
      </p:ext>
    </p:extLst>
  </p:cSld>
  <p:clrMapOvr>
    <a:masterClrMapping/>
  </p:clrMapOvr>
  <p:transition>
    <p:rand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3FC26C-CF6D-4378-862B-89C1F8C014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443708"/>
      </p:ext>
    </p:extLst>
  </p:cSld>
  <p:clrMapOvr>
    <a:masterClrMapping/>
  </p:clrMapOvr>
  <p:transition>
    <p:random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954DCD-856C-42B3-B33A-306414163A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145822"/>
      </p:ext>
    </p:extLst>
  </p:cSld>
  <p:clrMapOvr>
    <a:masterClrMapping/>
  </p:clrMapOvr>
  <p:transition>
    <p:random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97DF5-21EC-470E-899B-4E540D5DE2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431798"/>
      </p:ext>
    </p:extLst>
  </p:cSld>
  <p:clrMapOvr>
    <a:masterClrMapping/>
  </p:clrMapOvr>
  <p:transition>
    <p:random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092053-CAB8-4B5F-A077-B1D6325C7F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928839"/>
      </p:ext>
    </p:extLst>
  </p:cSld>
  <p:clrMapOvr>
    <a:masterClrMapping/>
  </p:clrMapOvr>
  <p:transition>
    <p:random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77CBF1-E1A6-41A9-AD21-FD15EF7E1E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596005"/>
      </p:ext>
    </p:extLst>
  </p:cSld>
  <p:clrMapOvr>
    <a:masterClrMapping/>
  </p:clrMapOvr>
  <p:transition>
    <p:random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F1B086-007A-4C98-9AD1-5CE670620D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646405"/>
      </p:ext>
    </p:extLst>
  </p:cSld>
  <p:clrMapOvr>
    <a:masterClrMapping/>
  </p:clrMapOvr>
  <p:transition>
    <p:random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528547-688B-47C5-91C5-5C250A88CD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298173"/>
      </p:ext>
    </p:extLst>
  </p:cSld>
  <p:clrMapOvr>
    <a:masterClrMapping/>
  </p:clrMapOvr>
  <p:transition>
    <p:random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B990BB-28DB-41B0-AA1D-B6CEF517FC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509822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CB8FD-A59F-4D4D-B382-FE1CFA2160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17985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C6479-DFEC-4BD8-829D-37D26DCDE7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344661"/>
      </p:ext>
    </p:extLst>
  </p:cSld>
  <p:clrMapOvr>
    <a:masterClrMapping/>
  </p:clrMapOvr>
  <p:transition>
    <p:random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D832B3-242C-46FC-B56B-0C19518393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17682"/>
      </p:ext>
    </p:extLst>
  </p:cSld>
  <p:clrMapOvr>
    <a:masterClrMapping/>
  </p:clrMapOvr>
  <p:transition>
    <p:random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186384-0CE2-44AC-B29C-40113FCBCB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910951"/>
      </p:ext>
    </p:extLst>
  </p:cSld>
  <p:clrMapOvr>
    <a:masterClrMapping/>
  </p:clrMapOvr>
  <p:transition>
    <p:random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D78F09-A7CD-4511-990F-641755BA2D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02305"/>
      </p:ext>
    </p:extLst>
  </p:cSld>
  <p:clrMapOvr>
    <a:masterClrMapping/>
  </p:clrMapOvr>
  <p:transition>
    <p:random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50ADC-BDDD-472E-8446-DAC923E1EA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075581"/>
      </p:ext>
    </p:extLst>
  </p:cSld>
  <p:clrMapOvr>
    <a:masterClrMapping/>
  </p:clrMapOvr>
  <p:transition>
    <p:random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23CBF-1701-401E-A58E-56E5306401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020818"/>
      </p:ext>
    </p:extLst>
  </p:cSld>
  <p:clrMapOvr>
    <a:masterClrMapping/>
  </p:clrMapOvr>
  <p:transition>
    <p:random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6235F-F093-4C40-A3C6-197216BAB3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31199"/>
      </p:ext>
    </p:extLst>
  </p:cSld>
  <p:clrMapOvr>
    <a:masterClrMapping/>
  </p:clrMapOvr>
  <p:transition>
    <p:random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63E0B9-C5F8-487B-AA77-91F69136F2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898842"/>
      </p:ext>
    </p:extLst>
  </p:cSld>
  <p:clrMapOvr>
    <a:masterClrMapping/>
  </p:clrMapOvr>
  <p:transition>
    <p:random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05873D-711E-4742-83CA-C310A7EB8F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237180"/>
      </p:ext>
    </p:extLst>
  </p:cSld>
  <p:clrMapOvr>
    <a:masterClrMapping/>
  </p:clrMapOvr>
  <p:transition>
    <p:random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9E6044-4060-401A-B13D-ABAFFFA22E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192888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A87741-A299-4945-8F8D-0C059CD39F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99695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9864B-A439-4287-95AF-A0615FF34C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567122"/>
      </p:ext>
    </p:extLst>
  </p:cSld>
  <p:clrMapOvr>
    <a:masterClrMapping/>
  </p:clrMapOvr>
  <p:transition>
    <p:random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DA9627-E182-40A7-9AD7-FE74740771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04008"/>
      </p:ext>
    </p:extLst>
  </p:cSld>
  <p:clrMapOvr>
    <a:masterClrMapping/>
  </p:clrMapOvr>
  <p:transition>
    <p:random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62AF38-2280-490B-A3A0-A8966DE94C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182143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485B71-EA4F-4759-ACC9-3C29CC7DC6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749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FF499-0F8C-4B6D-A86F-188029A2E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950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9B03F8-147E-46F0-8F52-26A307BEC1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265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892E43-22AC-4E73-BE64-899BA090A6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145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1EE70C-3A6E-42EE-A8B7-2C2C962FEB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071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62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62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62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2524ACE6-D599-409D-926F-54DE327FAC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402F087E-A144-450B-B355-F6C6811839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</p:sldLayoutIdLst>
  <p:transition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QuestionShape"/>
          <p:cNvSpPr>
            <a:spLocks noChangeArrowheads="1"/>
          </p:cNvSpPr>
          <p:nvPr userDrawn="1"/>
        </p:nvSpPr>
        <p:spPr bwMode="auto">
          <a:xfrm>
            <a:off x="127000" y="127000"/>
            <a:ext cx="8890000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/>
            <a:r>
              <a:rPr lang="en-US" sz="4400">
                <a:solidFill>
                  <a:schemeClr val="tx2"/>
                </a:solidFill>
              </a:rPr>
              <a:t>iRespond Question Master</a:t>
            </a:r>
          </a:p>
        </p:txBody>
      </p:sp>
      <p:sp>
        <p:nvSpPr>
          <p:cNvPr id="5123" name="AShape"/>
          <p:cNvSpPr>
            <a:spLocks noChangeArrowheads="1"/>
          </p:cNvSpPr>
          <p:nvPr userDrawn="1"/>
        </p:nvSpPr>
        <p:spPr bwMode="auto">
          <a:xfrm>
            <a:off x="127000" y="31115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3200"/>
              <a:t>A.) Response A</a:t>
            </a:r>
          </a:p>
        </p:txBody>
      </p:sp>
      <p:sp>
        <p:nvSpPr>
          <p:cNvPr id="5124" name="BShape"/>
          <p:cNvSpPr>
            <a:spLocks noChangeArrowheads="1"/>
          </p:cNvSpPr>
          <p:nvPr userDrawn="1"/>
        </p:nvSpPr>
        <p:spPr bwMode="auto">
          <a:xfrm>
            <a:off x="127000" y="38354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3200"/>
              <a:t>B.) Response B</a:t>
            </a:r>
          </a:p>
        </p:txBody>
      </p:sp>
      <p:sp>
        <p:nvSpPr>
          <p:cNvPr id="5125" name="CShape"/>
          <p:cNvSpPr>
            <a:spLocks noChangeArrowheads="1"/>
          </p:cNvSpPr>
          <p:nvPr userDrawn="1"/>
        </p:nvSpPr>
        <p:spPr bwMode="auto">
          <a:xfrm>
            <a:off x="127000" y="45593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3200"/>
              <a:t>C.) Response C</a:t>
            </a:r>
          </a:p>
        </p:txBody>
      </p:sp>
      <p:sp>
        <p:nvSpPr>
          <p:cNvPr id="5126" name="DShape"/>
          <p:cNvSpPr>
            <a:spLocks noChangeArrowheads="1"/>
          </p:cNvSpPr>
          <p:nvPr userDrawn="1"/>
        </p:nvSpPr>
        <p:spPr bwMode="auto">
          <a:xfrm>
            <a:off x="127000" y="52832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3200"/>
              <a:t>D.) Response D</a:t>
            </a:r>
          </a:p>
        </p:txBody>
      </p:sp>
      <p:sp>
        <p:nvSpPr>
          <p:cNvPr id="5127" name="EShape"/>
          <p:cNvSpPr>
            <a:spLocks noChangeArrowheads="1"/>
          </p:cNvSpPr>
          <p:nvPr userDrawn="1"/>
        </p:nvSpPr>
        <p:spPr bwMode="auto">
          <a:xfrm>
            <a:off x="127000" y="60071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3200"/>
              <a:t>E.) Response E</a:t>
            </a:r>
          </a:p>
        </p:txBody>
      </p:sp>
      <p:sp>
        <p:nvSpPr>
          <p:cNvPr id="8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>
                <a:solidFill>
                  <a:srgbClr val="000000"/>
                </a:solidFill>
              </a:rPr>
              <a:t>Percent Complete 100%</a:t>
            </a:r>
          </a:p>
        </p:txBody>
      </p:sp>
      <p:sp>
        <p:nvSpPr>
          <p:cNvPr id="9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>
                <a:solidFill>
                  <a:srgbClr val="000000"/>
                </a:solidFill>
              </a:rPr>
              <a:t>00:30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</p:sldLayoutIdLst>
  <p:transition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/>
              <a:t>iRespond Graph</a:t>
            </a:r>
          </a:p>
        </p:txBody>
      </p:sp>
      <p:grpSp>
        <p:nvGrpSpPr>
          <p:cNvPr id="6147" name="CorrectBarGroup"/>
          <p:cNvGrpSpPr>
            <a:grpSpLocks/>
          </p:cNvGrpSpPr>
          <p:nvPr userDrawn="1"/>
        </p:nvGrpSpPr>
        <p:grpSpPr bwMode="auto"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4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6148" name="PercentLabelGroup"/>
          <p:cNvGrpSpPr>
            <a:grpSpLocks/>
          </p:cNvGrpSpPr>
          <p:nvPr userDrawn="1"/>
        </p:nvGrpSpPr>
        <p:grpSpPr bwMode="auto"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6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9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2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5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6149" name="IncorrectBarGroup"/>
          <p:cNvGrpSpPr>
            <a:grpSpLocks/>
          </p:cNvGrpSpPr>
          <p:nvPr userDrawn="1"/>
        </p:nvGrpSpPr>
        <p:grpSpPr bwMode="auto"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0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6150" name="XLabelGroup"/>
          <p:cNvGrpSpPr>
            <a:grpSpLocks/>
          </p:cNvGrpSpPr>
          <p:nvPr userDrawn="1"/>
        </p:nvGrpSpPr>
        <p:grpSpPr bwMode="auto"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5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8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1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4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17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6151" name="AxisLineGroup"/>
          <p:cNvGrpSpPr>
            <a:grpSpLocks/>
          </p:cNvGrpSpPr>
          <p:nvPr userDrawn="1"/>
        </p:nvGrpSpPr>
        <p:grpSpPr bwMode="auto"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18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52" name="YLabelGroup"/>
          <p:cNvGrpSpPr>
            <a:grpSpLocks/>
          </p:cNvGrpSpPr>
          <p:nvPr userDrawn="1"/>
        </p:nvGrpSpPr>
        <p:grpSpPr bwMode="auto"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1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3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25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27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1" r:id="rId1"/>
    <p:sldLayoutId id="2147483912" r:id="rId2"/>
    <p:sldLayoutId id="2147483913" r:id="rId3"/>
    <p:sldLayoutId id="2147483914" r:id="rId4"/>
    <p:sldLayoutId id="2147483915" r:id="rId5"/>
    <p:sldLayoutId id="2147483916" r:id="rId6"/>
    <p:sldLayoutId id="2147483917" r:id="rId7"/>
    <p:sldLayoutId id="2147483918" r:id="rId8"/>
    <p:sldLayoutId id="2147483919" r:id="rId9"/>
    <p:sldLayoutId id="2147483920" r:id="rId10"/>
  </p:sldLayoutIdLst>
  <p:transition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17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WordArt 2"/>
          <p:cNvSpPr>
            <a:spLocks noChangeArrowheads="1" noChangeShapeType="1" noTextEdit="1"/>
          </p:cNvSpPr>
          <p:nvPr/>
        </p:nvSpPr>
        <p:spPr bwMode="auto">
          <a:xfrm>
            <a:off x="1524000" y="838200"/>
            <a:ext cx="5638800" cy="46482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25204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Impact"/>
              </a:rPr>
              <a:t>Segments </a:t>
            </a:r>
          </a:p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Impact"/>
              </a:rPr>
              <a:t>of Circles</a:t>
            </a:r>
          </a:p>
        </p:txBody>
      </p:sp>
      <p:sp>
        <p:nvSpPr>
          <p:cNvPr id="30723" name="Oval 3"/>
          <p:cNvSpPr>
            <a:spLocks noChangeArrowheads="1"/>
          </p:cNvSpPr>
          <p:nvPr/>
        </p:nvSpPr>
        <p:spPr bwMode="auto">
          <a:xfrm>
            <a:off x="533400" y="304800"/>
            <a:ext cx="1371600" cy="1371600"/>
          </a:xfrm>
          <a:prstGeom prst="ellipse">
            <a:avLst/>
          </a:prstGeom>
          <a:solidFill>
            <a:srgbClr val="FFFF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24" name="Oval 4"/>
          <p:cNvSpPr>
            <a:spLocks noChangeArrowheads="1"/>
          </p:cNvSpPr>
          <p:nvPr/>
        </p:nvSpPr>
        <p:spPr bwMode="auto">
          <a:xfrm>
            <a:off x="457200" y="4876800"/>
            <a:ext cx="1371600" cy="1371600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25" name="Oval 5"/>
          <p:cNvSpPr>
            <a:spLocks noChangeArrowheads="1"/>
          </p:cNvSpPr>
          <p:nvPr/>
        </p:nvSpPr>
        <p:spPr bwMode="auto">
          <a:xfrm>
            <a:off x="3657600" y="0"/>
            <a:ext cx="1371600" cy="1371600"/>
          </a:xfrm>
          <a:prstGeom prst="ellipse">
            <a:avLst/>
          </a:prstGeom>
          <a:solidFill>
            <a:srgbClr val="CC0099"/>
          </a:solidFill>
          <a:ln w="571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26" name="Oval 6"/>
          <p:cNvSpPr>
            <a:spLocks noChangeArrowheads="1"/>
          </p:cNvSpPr>
          <p:nvPr/>
        </p:nvSpPr>
        <p:spPr bwMode="auto">
          <a:xfrm>
            <a:off x="3505200" y="5410200"/>
            <a:ext cx="1371600" cy="1371600"/>
          </a:xfrm>
          <a:prstGeom prst="ellipse">
            <a:avLst/>
          </a:prstGeom>
          <a:solidFill>
            <a:srgbClr val="FF99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27" name="Oval 7"/>
          <p:cNvSpPr>
            <a:spLocks noChangeArrowheads="1"/>
          </p:cNvSpPr>
          <p:nvPr/>
        </p:nvSpPr>
        <p:spPr bwMode="auto">
          <a:xfrm>
            <a:off x="5867400" y="4800600"/>
            <a:ext cx="1371600" cy="1371600"/>
          </a:xfrm>
          <a:prstGeom prst="ellipse">
            <a:avLst/>
          </a:prstGeom>
          <a:solidFill>
            <a:srgbClr val="996633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28" name="Oval 8"/>
          <p:cNvSpPr>
            <a:spLocks noChangeArrowheads="1"/>
          </p:cNvSpPr>
          <p:nvPr/>
        </p:nvSpPr>
        <p:spPr bwMode="auto">
          <a:xfrm>
            <a:off x="7315200" y="152400"/>
            <a:ext cx="1371600" cy="1371600"/>
          </a:xfrm>
          <a:prstGeom prst="ellipse">
            <a:avLst/>
          </a:prstGeom>
          <a:solidFill>
            <a:schemeClr val="hlink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29" name="Oval 9"/>
          <p:cNvSpPr>
            <a:spLocks noChangeArrowheads="1"/>
          </p:cNvSpPr>
          <p:nvPr/>
        </p:nvSpPr>
        <p:spPr bwMode="auto">
          <a:xfrm>
            <a:off x="0" y="2895600"/>
            <a:ext cx="1371600" cy="1371600"/>
          </a:xfrm>
          <a:prstGeom prst="ellipse">
            <a:avLst/>
          </a:prstGeom>
          <a:solidFill>
            <a:srgbClr val="FF00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pic>
        <p:nvPicPr>
          <p:cNvPr id="30730" name="Picture 10" descr="MCED00277_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2133600"/>
            <a:ext cx="1500188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Oval 2"/>
          <p:cNvSpPr>
            <a:spLocks noChangeArrowheads="1"/>
          </p:cNvSpPr>
          <p:nvPr/>
        </p:nvSpPr>
        <p:spPr bwMode="auto">
          <a:xfrm>
            <a:off x="990600" y="1981200"/>
            <a:ext cx="3581400" cy="3810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8915" name="Line 3"/>
          <p:cNvSpPr>
            <a:spLocks noChangeShapeType="1"/>
          </p:cNvSpPr>
          <p:nvPr/>
        </p:nvSpPr>
        <p:spPr bwMode="auto">
          <a:xfrm flipH="1">
            <a:off x="304800" y="1066800"/>
            <a:ext cx="1371600" cy="5029200"/>
          </a:xfrm>
          <a:prstGeom prst="line">
            <a:avLst/>
          </a:prstGeom>
          <a:noFill/>
          <a:ln w="76200">
            <a:solidFill>
              <a:srgbClr val="009900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 rot="20968900" flipH="1">
            <a:off x="4164013" y="1982788"/>
            <a:ext cx="914400" cy="4659312"/>
          </a:xfrm>
          <a:prstGeom prst="line">
            <a:avLst/>
          </a:prstGeom>
          <a:noFill/>
          <a:ln w="76200">
            <a:solidFill>
              <a:srgbClr val="009900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73" name="Text Box 5"/>
          <p:cNvSpPr txBox="1">
            <a:spLocks noChangeArrowheads="1"/>
          </p:cNvSpPr>
          <p:nvPr/>
        </p:nvSpPr>
        <p:spPr bwMode="auto">
          <a:xfrm>
            <a:off x="3657600" y="838200"/>
            <a:ext cx="5486400" cy="164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400" b="1">
                <a:solidFill>
                  <a:srgbClr val="CC0066"/>
                </a:solidFill>
                <a:latin typeface="Comic Sans MS" pitchFamily="66" charset="0"/>
              </a:rPr>
              <a:t>a LINE that intersects the circle exactly ONE time</a:t>
            </a:r>
          </a:p>
        </p:txBody>
      </p:sp>
      <p:sp>
        <p:nvSpPr>
          <p:cNvPr id="38918" name="Oval 6"/>
          <p:cNvSpPr>
            <a:spLocks noChangeArrowheads="1"/>
          </p:cNvSpPr>
          <p:nvPr/>
        </p:nvSpPr>
        <p:spPr bwMode="auto">
          <a:xfrm>
            <a:off x="2667000" y="3733800"/>
            <a:ext cx="228600" cy="228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8919" name="Oval 7"/>
          <p:cNvSpPr>
            <a:spLocks noChangeArrowheads="1"/>
          </p:cNvSpPr>
          <p:nvPr/>
        </p:nvSpPr>
        <p:spPr bwMode="auto">
          <a:xfrm>
            <a:off x="914400" y="3276600"/>
            <a:ext cx="228600" cy="228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3657600" y="228600"/>
            <a:ext cx="5181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4400" b="1">
                <a:solidFill>
                  <a:srgbClr val="000000"/>
                </a:solidFill>
              </a:rPr>
              <a:t>Tangent Line:</a:t>
            </a:r>
          </a:p>
        </p:txBody>
      </p:sp>
      <p:sp>
        <p:nvSpPr>
          <p:cNvPr id="83977" name="Text Box 9"/>
          <p:cNvSpPr txBox="1">
            <a:spLocks noChangeArrowheads="1"/>
          </p:cNvSpPr>
          <p:nvPr/>
        </p:nvSpPr>
        <p:spPr bwMode="auto">
          <a:xfrm>
            <a:off x="4953000" y="2438400"/>
            <a:ext cx="28956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latin typeface="Comic Sans MS" pitchFamily="66" charset="0"/>
              </a:rPr>
              <a:t>Forms a 90°angle with a radius</a:t>
            </a:r>
          </a:p>
        </p:txBody>
      </p:sp>
      <p:sp>
        <p:nvSpPr>
          <p:cNvPr id="38922" name="Oval 10"/>
          <p:cNvSpPr>
            <a:spLocks noChangeArrowheads="1"/>
          </p:cNvSpPr>
          <p:nvPr/>
        </p:nvSpPr>
        <p:spPr bwMode="auto">
          <a:xfrm>
            <a:off x="4495800" y="3733800"/>
            <a:ext cx="228600" cy="228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3979" name="Line 11"/>
          <p:cNvSpPr>
            <a:spLocks noChangeShapeType="1"/>
          </p:cNvSpPr>
          <p:nvPr/>
        </p:nvSpPr>
        <p:spPr bwMode="auto">
          <a:xfrm>
            <a:off x="2819400" y="384175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80" name="Rectangle 12"/>
          <p:cNvSpPr>
            <a:spLocks noChangeArrowheads="1"/>
          </p:cNvSpPr>
          <p:nvPr/>
        </p:nvSpPr>
        <p:spPr bwMode="auto">
          <a:xfrm>
            <a:off x="4343400" y="3841750"/>
            <a:ext cx="228600" cy="228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8925" name="TextBox 12"/>
          <p:cNvSpPr txBox="1">
            <a:spLocks noChangeArrowheads="1"/>
          </p:cNvSpPr>
          <p:nvPr/>
        </p:nvSpPr>
        <p:spPr bwMode="auto">
          <a:xfrm>
            <a:off x="4953000" y="4267200"/>
            <a:ext cx="37338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rgbClr val="000000"/>
                </a:solidFill>
                <a:latin typeface="Broadway" pitchFamily="82" charset="0"/>
              </a:rPr>
              <a:t>Point of Tangency: The point where the tangent intersects the circle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3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39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39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3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3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3" grpId="0"/>
      <p:bldP spid="83977" grpId="0"/>
      <p:bldP spid="83979" grpId="0" animBg="1"/>
      <p:bldP spid="8398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Oval 2"/>
          <p:cNvSpPr>
            <a:spLocks noChangeArrowheads="1"/>
          </p:cNvSpPr>
          <p:nvPr/>
        </p:nvSpPr>
        <p:spPr bwMode="auto">
          <a:xfrm>
            <a:off x="1828800" y="838200"/>
            <a:ext cx="4648200" cy="48006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9939" name="Line 3"/>
          <p:cNvSpPr>
            <a:spLocks noChangeShapeType="1"/>
          </p:cNvSpPr>
          <p:nvPr/>
        </p:nvSpPr>
        <p:spPr bwMode="auto">
          <a:xfrm flipV="1">
            <a:off x="2971800" y="4419600"/>
            <a:ext cx="5334000" cy="1752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0" name="Line 4"/>
          <p:cNvSpPr>
            <a:spLocks noChangeShapeType="1"/>
          </p:cNvSpPr>
          <p:nvPr/>
        </p:nvSpPr>
        <p:spPr bwMode="auto">
          <a:xfrm>
            <a:off x="1828800" y="3048000"/>
            <a:ext cx="3124200" cy="2438400"/>
          </a:xfrm>
          <a:prstGeom prst="line">
            <a:avLst/>
          </a:prstGeom>
          <a:noFill/>
          <a:ln w="762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1" name="Line 5"/>
          <p:cNvSpPr>
            <a:spLocks noChangeShapeType="1"/>
          </p:cNvSpPr>
          <p:nvPr/>
        </p:nvSpPr>
        <p:spPr bwMode="auto">
          <a:xfrm flipV="1">
            <a:off x="685800" y="838200"/>
            <a:ext cx="6781800" cy="16764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2" name="Line 6"/>
          <p:cNvSpPr>
            <a:spLocks noChangeShapeType="1"/>
          </p:cNvSpPr>
          <p:nvPr/>
        </p:nvSpPr>
        <p:spPr bwMode="auto">
          <a:xfrm>
            <a:off x="1828800" y="3048000"/>
            <a:ext cx="4572000" cy="83820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3" name="Line 7"/>
          <p:cNvSpPr>
            <a:spLocks noChangeShapeType="1"/>
          </p:cNvSpPr>
          <p:nvPr/>
        </p:nvSpPr>
        <p:spPr bwMode="auto">
          <a:xfrm flipV="1">
            <a:off x="4114800" y="1676400"/>
            <a:ext cx="1828800" cy="1828800"/>
          </a:xfrm>
          <a:prstGeom prst="line">
            <a:avLst/>
          </a:prstGeom>
          <a:noFill/>
          <a:ln w="76200">
            <a:solidFill>
              <a:srgbClr val="CC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4" name="Oval 8"/>
          <p:cNvSpPr>
            <a:spLocks noChangeArrowheads="1"/>
          </p:cNvSpPr>
          <p:nvPr/>
        </p:nvSpPr>
        <p:spPr bwMode="auto">
          <a:xfrm>
            <a:off x="3962400" y="3276600"/>
            <a:ext cx="381000" cy="3810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76200" y="152400"/>
            <a:ext cx="8991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400" b="1">
                <a:solidFill>
                  <a:srgbClr val="000000"/>
                </a:solidFill>
              </a:rPr>
              <a:t>Name the term that best describes the notation.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 rot="-741980">
            <a:off x="2590800" y="838200"/>
            <a:ext cx="3429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b="1">
                <a:solidFill>
                  <a:srgbClr val="FF0000"/>
                </a:solidFill>
                <a:latin typeface="Century Gothic" pitchFamily="34" charset="0"/>
              </a:rPr>
              <a:t>Secant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 rot="-741980">
            <a:off x="3962400" y="1905000"/>
            <a:ext cx="3429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b="1">
                <a:solidFill>
                  <a:srgbClr val="CC0099"/>
                </a:solidFill>
                <a:latin typeface="Century Gothic" pitchFamily="34" charset="0"/>
              </a:rPr>
              <a:t>Radius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 rot="544669">
            <a:off x="2667000" y="3352800"/>
            <a:ext cx="3429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b="1">
                <a:solidFill>
                  <a:srgbClr val="0000FF"/>
                </a:solidFill>
                <a:latin typeface="Century Gothic" pitchFamily="34" charset="0"/>
              </a:rPr>
              <a:t>Diameter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 rot="2222274">
            <a:off x="2133600" y="4648200"/>
            <a:ext cx="3429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b="1">
                <a:solidFill>
                  <a:srgbClr val="00FF00"/>
                </a:solidFill>
                <a:latin typeface="Century Gothic" pitchFamily="34" charset="0"/>
              </a:rPr>
              <a:t>Chord</a:t>
            </a: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 rot="-1005921">
            <a:off x="4495800" y="5105400"/>
            <a:ext cx="3429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b="1">
                <a:solidFill>
                  <a:srgbClr val="000000"/>
                </a:solidFill>
                <a:latin typeface="Century Gothic" pitchFamily="34" charset="0"/>
              </a:rPr>
              <a:t>Tangent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" grpId="0" autoUpdateAnimBg="0"/>
      <p:bldP spid="3083" grpId="0" autoUpdateAnimBg="0"/>
      <p:bldP spid="3084" grpId="0" autoUpdateAnimBg="0"/>
      <p:bldP spid="3085" grpId="0" autoUpdateAnimBg="0"/>
      <p:bldP spid="3086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WordArt 2"/>
          <p:cNvSpPr>
            <a:spLocks noChangeArrowheads="1" noChangeShapeType="1" noTextEdit="1"/>
          </p:cNvSpPr>
          <p:nvPr/>
        </p:nvSpPr>
        <p:spPr bwMode="auto">
          <a:xfrm>
            <a:off x="1524000" y="457200"/>
            <a:ext cx="6172200" cy="5715000"/>
          </a:xfrm>
          <a:prstGeom prst="rect">
            <a:avLst/>
          </a:prstGeom>
        </p:spPr>
        <p:txBody>
          <a:bodyPr spcFirstLastPara="1" wrap="none" fromWordArt="1">
            <a:prstTxWarp prst="textButton">
              <a:avLst>
                <a:gd name="adj" fmla="val 11275108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Central</a:t>
            </a:r>
          </a:p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Section 6.2</a:t>
            </a:r>
          </a:p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Arcs</a:t>
            </a:r>
          </a:p>
        </p:txBody>
      </p:sp>
      <p:sp>
        <p:nvSpPr>
          <p:cNvPr id="40963" name="Line 3"/>
          <p:cNvSpPr>
            <a:spLocks noChangeShapeType="1"/>
          </p:cNvSpPr>
          <p:nvPr/>
        </p:nvSpPr>
        <p:spPr bwMode="auto">
          <a:xfrm>
            <a:off x="1600200" y="3657600"/>
            <a:ext cx="6096000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Oval 2"/>
          <p:cNvSpPr>
            <a:spLocks noChangeArrowheads="1"/>
          </p:cNvSpPr>
          <p:nvPr/>
        </p:nvSpPr>
        <p:spPr bwMode="auto">
          <a:xfrm>
            <a:off x="2895600" y="1371600"/>
            <a:ext cx="3429000" cy="35814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87" name="Line 3"/>
          <p:cNvSpPr>
            <a:spLocks noChangeShapeType="1"/>
          </p:cNvSpPr>
          <p:nvPr/>
        </p:nvSpPr>
        <p:spPr bwMode="auto">
          <a:xfrm flipV="1">
            <a:off x="4648200" y="1447800"/>
            <a:ext cx="381000" cy="167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88" name="Line 4"/>
          <p:cNvSpPr>
            <a:spLocks noChangeShapeType="1"/>
          </p:cNvSpPr>
          <p:nvPr/>
        </p:nvSpPr>
        <p:spPr bwMode="auto">
          <a:xfrm>
            <a:off x="4648200" y="3200400"/>
            <a:ext cx="13716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89" name="Oval 5"/>
          <p:cNvSpPr>
            <a:spLocks noChangeArrowheads="1"/>
          </p:cNvSpPr>
          <p:nvPr/>
        </p:nvSpPr>
        <p:spPr bwMode="auto">
          <a:xfrm>
            <a:off x="4572000" y="3124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10" name="Arc 6"/>
          <p:cNvSpPr>
            <a:spLocks/>
          </p:cNvSpPr>
          <p:nvPr/>
        </p:nvSpPr>
        <p:spPr bwMode="auto">
          <a:xfrm>
            <a:off x="4953000" y="1449388"/>
            <a:ext cx="1373188" cy="2636837"/>
          </a:xfrm>
          <a:custGeom>
            <a:avLst/>
            <a:gdLst>
              <a:gd name="T0" fmla="*/ 0 w 22029"/>
              <a:gd name="T1" fmla="*/ 145801868 h 33943"/>
              <a:gd name="T2" fmla="*/ 2147483647 w 22029"/>
              <a:gd name="T3" fmla="*/ 2147483647 h 33943"/>
              <a:gd name="T4" fmla="*/ 2147483647 w 22029"/>
              <a:gd name="T5" fmla="*/ 2147483647 h 3394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029" h="33943" fill="none" extrusionOk="0">
                <a:moveTo>
                  <a:pt x="0" y="4"/>
                </a:moveTo>
                <a:cubicBezTo>
                  <a:pt x="142" y="1"/>
                  <a:pt x="285" y="-1"/>
                  <a:pt x="429" y="0"/>
                </a:cubicBezTo>
                <a:cubicBezTo>
                  <a:pt x="12358" y="0"/>
                  <a:pt x="22029" y="9670"/>
                  <a:pt x="22029" y="21600"/>
                </a:cubicBezTo>
                <a:cubicBezTo>
                  <a:pt x="22029" y="26013"/>
                  <a:pt x="20677" y="30321"/>
                  <a:pt x="18154" y="33942"/>
                </a:cubicBezTo>
              </a:path>
              <a:path w="22029" h="33943" stroke="0" extrusionOk="0">
                <a:moveTo>
                  <a:pt x="0" y="4"/>
                </a:moveTo>
                <a:cubicBezTo>
                  <a:pt x="142" y="1"/>
                  <a:pt x="285" y="-1"/>
                  <a:pt x="429" y="0"/>
                </a:cubicBezTo>
                <a:cubicBezTo>
                  <a:pt x="12358" y="0"/>
                  <a:pt x="22029" y="9670"/>
                  <a:pt x="22029" y="21600"/>
                </a:cubicBezTo>
                <a:cubicBezTo>
                  <a:pt x="22029" y="26013"/>
                  <a:pt x="20677" y="30321"/>
                  <a:pt x="18154" y="33942"/>
                </a:cubicBezTo>
                <a:lnTo>
                  <a:pt x="429" y="21600"/>
                </a:lnTo>
                <a:lnTo>
                  <a:pt x="0" y="4"/>
                </a:lnTo>
                <a:close/>
              </a:path>
            </a:pathLst>
          </a:cu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4191000" y="2895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Arial" charset="0"/>
              </a:rPr>
              <a:t>P</a:t>
            </a:r>
          </a:p>
        </p:txBody>
      </p:sp>
      <p:sp>
        <p:nvSpPr>
          <p:cNvPr id="41992" name="Text Box 8"/>
          <p:cNvSpPr txBox="1">
            <a:spLocks noChangeArrowheads="1"/>
          </p:cNvSpPr>
          <p:nvPr/>
        </p:nvSpPr>
        <p:spPr bwMode="auto">
          <a:xfrm>
            <a:off x="5029200" y="10668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Arial" charset="0"/>
              </a:rPr>
              <a:t>A</a:t>
            </a:r>
          </a:p>
        </p:txBody>
      </p:sp>
      <p:sp>
        <p:nvSpPr>
          <p:cNvPr id="41993" name="Text Box 9"/>
          <p:cNvSpPr txBox="1">
            <a:spLocks noChangeArrowheads="1"/>
          </p:cNvSpPr>
          <p:nvPr/>
        </p:nvSpPr>
        <p:spPr bwMode="auto">
          <a:xfrm>
            <a:off x="6096000" y="41148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Arial" charset="0"/>
              </a:rPr>
              <a:t>B</a:t>
            </a:r>
          </a:p>
        </p:txBody>
      </p:sp>
      <p:sp>
        <p:nvSpPr>
          <p:cNvPr id="41994" name="Text Box 10"/>
          <p:cNvSpPr txBox="1">
            <a:spLocks noChangeArrowheads="1"/>
          </p:cNvSpPr>
          <p:nvPr/>
        </p:nvSpPr>
        <p:spPr bwMode="auto">
          <a:xfrm>
            <a:off x="2667000" y="3886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Arial" charset="0"/>
              </a:rPr>
              <a:t>C</a:t>
            </a:r>
          </a:p>
        </p:txBody>
      </p:sp>
      <p:sp>
        <p:nvSpPr>
          <p:cNvPr id="41995" name="Oval 11"/>
          <p:cNvSpPr>
            <a:spLocks noChangeArrowheads="1"/>
          </p:cNvSpPr>
          <p:nvPr/>
        </p:nvSpPr>
        <p:spPr bwMode="auto">
          <a:xfrm>
            <a:off x="2971800" y="3810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6" name="Oval 12"/>
          <p:cNvSpPr>
            <a:spLocks noChangeArrowheads="1"/>
          </p:cNvSpPr>
          <p:nvPr/>
        </p:nvSpPr>
        <p:spPr bwMode="auto">
          <a:xfrm>
            <a:off x="4953000" y="1371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7" name="Oval 13"/>
          <p:cNvSpPr>
            <a:spLocks noChangeArrowheads="1"/>
          </p:cNvSpPr>
          <p:nvPr/>
        </p:nvSpPr>
        <p:spPr bwMode="auto">
          <a:xfrm>
            <a:off x="5943600" y="4038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18" name="Text Box 14"/>
          <p:cNvSpPr txBox="1">
            <a:spLocks noChangeArrowheads="1"/>
          </p:cNvSpPr>
          <p:nvPr/>
        </p:nvSpPr>
        <p:spPr bwMode="auto">
          <a:xfrm>
            <a:off x="0" y="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>
                <a:latin typeface="Comic Sans MS" pitchFamily="66" charset="0"/>
              </a:rPr>
              <a:t>Central Angle</a:t>
            </a:r>
            <a:r>
              <a:rPr lang="en-US" sz="2800">
                <a:latin typeface="Comic Sans MS" pitchFamily="66" charset="0"/>
              </a:rPr>
              <a:t> :                                                         An Angle whose vertex is at the </a:t>
            </a:r>
            <a:r>
              <a:rPr lang="en-US" sz="2800" b="1">
                <a:latin typeface="Comic Sans MS" pitchFamily="66" charset="0"/>
              </a:rPr>
              <a:t>center</a:t>
            </a:r>
            <a:r>
              <a:rPr lang="en-US" sz="2800">
                <a:latin typeface="Comic Sans MS" pitchFamily="66" charset="0"/>
              </a:rPr>
              <a:t> of the circle</a:t>
            </a:r>
          </a:p>
        </p:txBody>
      </p:sp>
      <p:sp>
        <p:nvSpPr>
          <p:cNvPr id="98319" name="Text Box 15"/>
          <p:cNvSpPr txBox="1">
            <a:spLocks noChangeArrowheads="1"/>
          </p:cNvSpPr>
          <p:nvPr/>
        </p:nvSpPr>
        <p:spPr bwMode="auto">
          <a:xfrm>
            <a:off x="6934200" y="1295400"/>
            <a:ext cx="2209800" cy="557213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>
                <a:latin typeface="Comic Sans MS" pitchFamily="66" charset="0"/>
              </a:rPr>
              <a:t>Minor Arc</a:t>
            </a:r>
          </a:p>
        </p:txBody>
      </p:sp>
      <p:sp>
        <p:nvSpPr>
          <p:cNvPr id="98320" name="Text Box 16"/>
          <p:cNvSpPr txBox="1">
            <a:spLocks noChangeArrowheads="1"/>
          </p:cNvSpPr>
          <p:nvPr/>
        </p:nvSpPr>
        <p:spPr bwMode="auto">
          <a:xfrm>
            <a:off x="0" y="1295400"/>
            <a:ext cx="2133600" cy="557213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>
                <a:latin typeface="Comic Sans MS" pitchFamily="66" charset="0"/>
              </a:rPr>
              <a:t>Major Arc</a:t>
            </a:r>
          </a:p>
        </p:txBody>
      </p:sp>
      <p:sp>
        <p:nvSpPr>
          <p:cNvPr id="98321" name="Text Box 17"/>
          <p:cNvSpPr txBox="1">
            <a:spLocks noChangeArrowheads="1"/>
          </p:cNvSpPr>
          <p:nvPr/>
        </p:nvSpPr>
        <p:spPr bwMode="auto">
          <a:xfrm>
            <a:off x="6477000" y="2209800"/>
            <a:ext cx="2667000" cy="557213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>
                <a:latin typeface="Comic Sans MS" pitchFamily="66" charset="0"/>
              </a:rPr>
              <a:t>Less than 180°</a:t>
            </a:r>
          </a:p>
        </p:txBody>
      </p:sp>
      <p:sp>
        <p:nvSpPr>
          <p:cNvPr id="98322" name="Text Box 18"/>
          <p:cNvSpPr txBox="1">
            <a:spLocks noChangeArrowheads="1"/>
          </p:cNvSpPr>
          <p:nvPr/>
        </p:nvSpPr>
        <p:spPr bwMode="auto">
          <a:xfrm>
            <a:off x="0" y="2133600"/>
            <a:ext cx="2819400" cy="557213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>
                <a:latin typeface="Comic Sans MS" pitchFamily="66" charset="0"/>
              </a:rPr>
              <a:t>More than 180°</a:t>
            </a:r>
          </a:p>
        </p:txBody>
      </p:sp>
      <p:sp>
        <p:nvSpPr>
          <p:cNvPr id="98323" name="Arc 19"/>
          <p:cNvSpPr>
            <a:spLocks/>
          </p:cNvSpPr>
          <p:nvPr/>
        </p:nvSpPr>
        <p:spPr bwMode="auto">
          <a:xfrm flipH="1" flipV="1">
            <a:off x="2894013" y="1371600"/>
            <a:ext cx="3125787" cy="3581400"/>
          </a:xfrm>
          <a:custGeom>
            <a:avLst/>
            <a:gdLst>
              <a:gd name="T0" fmla="*/ 0 w 38706"/>
              <a:gd name="T1" fmla="*/ 2147483647 h 43200"/>
              <a:gd name="T2" fmla="*/ 2147483647 w 38706"/>
              <a:gd name="T3" fmla="*/ 2147483647 h 43200"/>
              <a:gd name="T4" fmla="*/ 2147483647 w 38706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8706" h="43200" fill="none" extrusionOk="0">
                <a:moveTo>
                  <a:pt x="0" y="8411"/>
                </a:moveTo>
                <a:cubicBezTo>
                  <a:pt x="4089" y="3106"/>
                  <a:pt x="10408" y="-1"/>
                  <a:pt x="17106" y="0"/>
                </a:cubicBezTo>
                <a:cubicBezTo>
                  <a:pt x="29035" y="0"/>
                  <a:pt x="38706" y="9670"/>
                  <a:pt x="38706" y="21600"/>
                </a:cubicBezTo>
                <a:cubicBezTo>
                  <a:pt x="38706" y="33529"/>
                  <a:pt x="29035" y="43200"/>
                  <a:pt x="17106" y="43200"/>
                </a:cubicBezTo>
                <a:cubicBezTo>
                  <a:pt x="15594" y="43200"/>
                  <a:pt x="14086" y="43041"/>
                  <a:pt x="12608" y="42726"/>
                </a:cubicBezTo>
              </a:path>
              <a:path w="38706" h="43200" stroke="0" extrusionOk="0">
                <a:moveTo>
                  <a:pt x="0" y="8411"/>
                </a:moveTo>
                <a:cubicBezTo>
                  <a:pt x="4089" y="3106"/>
                  <a:pt x="10408" y="-1"/>
                  <a:pt x="17106" y="0"/>
                </a:cubicBezTo>
                <a:cubicBezTo>
                  <a:pt x="29035" y="0"/>
                  <a:pt x="38706" y="9670"/>
                  <a:pt x="38706" y="21600"/>
                </a:cubicBezTo>
                <a:cubicBezTo>
                  <a:pt x="38706" y="33529"/>
                  <a:pt x="29035" y="43200"/>
                  <a:pt x="17106" y="43200"/>
                </a:cubicBezTo>
                <a:cubicBezTo>
                  <a:pt x="15594" y="43200"/>
                  <a:pt x="14086" y="43041"/>
                  <a:pt x="12608" y="42726"/>
                </a:cubicBezTo>
                <a:lnTo>
                  <a:pt x="17106" y="21600"/>
                </a:lnTo>
                <a:lnTo>
                  <a:pt x="0" y="8411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8324" name="Group 20"/>
          <p:cNvGrpSpPr>
            <a:grpSpLocks/>
          </p:cNvGrpSpPr>
          <p:nvPr/>
        </p:nvGrpSpPr>
        <p:grpSpPr bwMode="auto">
          <a:xfrm>
            <a:off x="7677150" y="3000375"/>
            <a:ext cx="1466850" cy="765175"/>
            <a:chOff x="4836" y="1890"/>
            <a:chExt cx="924" cy="482"/>
          </a:xfrm>
        </p:grpSpPr>
        <p:sp>
          <p:nvSpPr>
            <p:cNvPr id="42014" name="Freeform 21"/>
            <p:cNvSpPr>
              <a:spLocks/>
            </p:cNvSpPr>
            <p:nvPr/>
          </p:nvSpPr>
          <p:spPr bwMode="auto">
            <a:xfrm>
              <a:off x="4836" y="1890"/>
              <a:ext cx="576" cy="192"/>
            </a:xfrm>
            <a:custGeom>
              <a:avLst/>
              <a:gdLst>
                <a:gd name="T0" fmla="*/ 0 w 672"/>
                <a:gd name="T1" fmla="*/ 31 h 312"/>
                <a:gd name="T2" fmla="*/ 130 w 672"/>
                <a:gd name="T3" fmla="*/ 4 h 312"/>
                <a:gd name="T4" fmla="*/ 285 w 672"/>
                <a:gd name="T5" fmla="*/ 10 h 312"/>
                <a:gd name="T6" fmla="*/ 363 w 672"/>
                <a:gd name="T7" fmla="*/ 45 h 31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72" h="312">
                  <a:moveTo>
                    <a:pt x="0" y="216"/>
                  </a:moveTo>
                  <a:cubicBezTo>
                    <a:pt x="76" y="132"/>
                    <a:pt x="152" y="48"/>
                    <a:pt x="240" y="24"/>
                  </a:cubicBezTo>
                  <a:cubicBezTo>
                    <a:pt x="328" y="0"/>
                    <a:pt x="456" y="24"/>
                    <a:pt x="528" y="72"/>
                  </a:cubicBezTo>
                  <a:cubicBezTo>
                    <a:pt x="600" y="120"/>
                    <a:pt x="648" y="280"/>
                    <a:pt x="672" y="312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15" name="Text Box 22"/>
            <p:cNvSpPr txBox="1">
              <a:spLocks noChangeArrowheads="1"/>
            </p:cNvSpPr>
            <p:nvPr/>
          </p:nvSpPr>
          <p:spPr bwMode="auto">
            <a:xfrm>
              <a:off x="4848" y="1968"/>
              <a:ext cx="91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>
                  <a:latin typeface="Comic Sans MS" pitchFamily="66" charset="0"/>
                </a:rPr>
                <a:t>AB</a:t>
              </a:r>
            </a:p>
          </p:txBody>
        </p:sp>
      </p:grpSp>
      <p:grpSp>
        <p:nvGrpSpPr>
          <p:cNvPr id="98327" name="Group 23"/>
          <p:cNvGrpSpPr>
            <a:grpSpLocks/>
          </p:cNvGrpSpPr>
          <p:nvPr/>
        </p:nvGrpSpPr>
        <p:grpSpPr bwMode="auto">
          <a:xfrm>
            <a:off x="152400" y="2940050"/>
            <a:ext cx="1447800" cy="793750"/>
            <a:chOff x="96" y="1852"/>
            <a:chExt cx="912" cy="500"/>
          </a:xfrm>
        </p:grpSpPr>
        <p:sp>
          <p:nvSpPr>
            <p:cNvPr id="42012" name="Freeform 24"/>
            <p:cNvSpPr>
              <a:spLocks/>
            </p:cNvSpPr>
            <p:nvPr/>
          </p:nvSpPr>
          <p:spPr bwMode="auto">
            <a:xfrm>
              <a:off x="192" y="1852"/>
              <a:ext cx="624" cy="192"/>
            </a:xfrm>
            <a:custGeom>
              <a:avLst/>
              <a:gdLst>
                <a:gd name="T0" fmla="*/ 0 w 672"/>
                <a:gd name="T1" fmla="*/ 31 h 312"/>
                <a:gd name="T2" fmla="*/ 178 w 672"/>
                <a:gd name="T3" fmla="*/ 4 h 312"/>
                <a:gd name="T4" fmla="*/ 393 w 672"/>
                <a:gd name="T5" fmla="*/ 10 h 312"/>
                <a:gd name="T6" fmla="*/ 500 w 672"/>
                <a:gd name="T7" fmla="*/ 45 h 31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72" h="312">
                  <a:moveTo>
                    <a:pt x="0" y="216"/>
                  </a:moveTo>
                  <a:cubicBezTo>
                    <a:pt x="76" y="132"/>
                    <a:pt x="152" y="48"/>
                    <a:pt x="240" y="24"/>
                  </a:cubicBezTo>
                  <a:cubicBezTo>
                    <a:pt x="328" y="0"/>
                    <a:pt x="456" y="24"/>
                    <a:pt x="528" y="72"/>
                  </a:cubicBezTo>
                  <a:cubicBezTo>
                    <a:pt x="600" y="120"/>
                    <a:pt x="648" y="280"/>
                    <a:pt x="672" y="312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13" name="Text Box 25"/>
            <p:cNvSpPr txBox="1">
              <a:spLocks noChangeArrowheads="1"/>
            </p:cNvSpPr>
            <p:nvPr/>
          </p:nvSpPr>
          <p:spPr bwMode="auto">
            <a:xfrm>
              <a:off x="96" y="1948"/>
              <a:ext cx="91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>
                  <a:latin typeface="Comic Sans MS" pitchFamily="66" charset="0"/>
                </a:rPr>
                <a:t>ACB</a:t>
              </a:r>
            </a:p>
          </p:txBody>
        </p:sp>
      </p:grpSp>
      <p:sp>
        <p:nvSpPr>
          <p:cNvPr id="98330" name="Text Box 26"/>
          <p:cNvSpPr txBox="1">
            <a:spLocks noChangeArrowheads="1"/>
          </p:cNvSpPr>
          <p:nvPr/>
        </p:nvSpPr>
        <p:spPr bwMode="auto">
          <a:xfrm>
            <a:off x="6781800" y="3886200"/>
            <a:ext cx="2362200" cy="98425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>
                <a:latin typeface="Comic Sans MS" pitchFamily="66" charset="0"/>
              </a:rPr>
              <a:t>To name: use 2 letters</a:t>
            </a:r>
          </a:p>
        </p:txBody>
      </p:sp>
      <p:sp>
        <p:nvSpPr>
          <p:cNvPr id="98331" name="Text Box 27"/>
          <p:cNvSpPr txBox="1">
            <a:spLocks noChangeArrowheads="1"/>
          </p:cNvSpPr>
          <p:nvPr/>
        </p:nvSpPr>
        <p:spPr bwMode="auto">
          <a:xfrm>
            <a:off x="0" y="3886200"/>
            <a:ext cx="2438400" cy="98425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>
                <a:latin typeface="Comic Sans MS" pitchFamily="66" charset="0"/>
              </a:rPr>
              <a:t>To name: use 3 letters</a:t>
            </a:r>
          </a:p>
        </p:txBody>
      </p:sp>
      <p:grpSp>
        <p:nvGrpSpPr>
          <p:cNvPr id="98332" name="Group 28"/>
          <p:cNvGrpSpPr>
            <a:grpSpLocks/>
          </p:cNvGrpSpPr>
          <p:nvPr/>
        </p:nvGrpSpPr>
        <p:grpSpPr bwMode="auto">
          <a:xfrm>
            <a:off x="4648200" y="1447800"/>
            <a:ext cx="1371600" cy="2667000"/>
            <a:chOff x="2928" y="912"/>
            <a:chExt cx="864" cy="1680"/>
          </a:xfrm>
        </p:grpSpPr>
        <p:sp>
          <p:nvSpPr>
            <p:cNvPr id="42010" name="Line 29"/>
            <p:cNvSpPr>
              <a:spLocks noChangeShapeType="1"/>
            </p:cNvSpPr>
            <p:nvPr/>
          </p:nvSpPr>
          <p:spPr bwMode="auto">
            <a:xfrm flipH="1">
              <a:off x="2928" y="912"/>
              <a:ext cx="240" cy="1104"/>
            </a:xfrm>
            <a:prstGeom prst="line">
              <a:avLst/>
            </a:prstGeom>
            <a:noFill/>
            <a:ln w="762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11" name="Line 30"/>
            <p:cNvSpPr>
              <a:spLocks noChangeShapeType="1"/>
            </p:cNvSpPr>
            <p:nvPr/>
          </p:nvSpPr>
          <p:spPr bwMode="auto">
            <a:xfrm>
              <a:off x="2928" y="2016"/>
              <a:ext cx="864" cy="576"/>
            </a:xfrm>
            <a:prstGeom prst="line">
              <a:avLst/>
            </a:prstGeom>
            <a:noFill/>
            <a:ln w="762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8335" name="Text Box 31"/>
          <p:cNvSpPr txBox="1">
            <a:spLocks noChangeArrowheads="1"/>
          </p:cNvSpPr>
          <p:nvPr/>
        </p:nvSpPr>
        <p:spPr bwMode="auto">
          <a:xfrm>
            <a:off x="0" y="5257800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>
                <a:latin typeface="Comic Sans MS" pitchFamily="66" charset="0"/>
                <a:sym typeface="MT Symbol" pitchFamily="82" charset="2"/>
              </a:rPr>
              <a:t>APB is a </a:t>
            </a:r>
            <a:r>
              <a:rPr lang="en-US" sz="2800" b="1">
                <a:latin typeface="Comic Sans MS" pitchFamily="66" charset="0"/>
              </a:rPr>
              <a:t>Central Angle</a:t>
            </a:r>
            <a:endParaRPr lang="en-US" sz="2800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8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8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8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8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8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8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98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98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98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8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8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98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98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98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10" grpId="0" animBg="1"/>
      <p:bldP spid="98318" grpId="0" autoUpdateAnimBg="0"/>
      <p:bldP spid="98319" grpId="0" animBg="1" autoUpdateAnimBg="0"/>
      <p:bldP spid="98320" grpId="0" animBg="1" autoUpdateAnimBg="0"/>
      <p:bldP spid="98321" grpId="0" animBg="1" autoUpdateAnimBg="0"/>
      <p:bldP spid="98322" grpId="0" animBg="1" autoUpdateAnimBg="0"/>
      <p:bldP spid="98323" grpId="0" animBg="1"/>
      <p:bldP spid="98330" grpId="0" animBg="1" autoUpdateAnimBg="0"/>
      <p:bldP spid="98331" grpId="0" animBg="1" autoUpdateAnimBg="0"/>
      <p:bldP spid="98335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Line 2"/>
          <p:cNvSpPr>
            <a:spLocks noChangeShapeType="1"/>
          </p:cNvSpPr>
          <p:nvPr/>
        </p:nvSpPr>
        <p:spPr bwMode="auto">
          <a:xfrm>
            <a:off x="4267200" y="3048000"/>
            <a:ext cx="13716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1" name="Oval 3"/>
          <p:cNvSpPr>
            <a:spLocks noChangeArrowheads="1"/>
          </p:cNvSpPr>
          <p:nvPr/>
        </p:nvSpPr>
        <p:spPr bwMode="auto">
          <a:xfrm>
            <a:off x="2514600" y="1219200"/>
            <a:ext cx="3429000" cy="35814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2" name="Line 4"/>
          <p:cNvSpPr>
            <a:spLocks noChangeShapeType="1"/>
          </p:cNvSpPr>
          <p:nvPr/>
        </p:nvSpPr>
        <p:spPr bwMode="auto">
          <a:xfrm flipH="1" flipV="1">
            <a:off x="2743200" y="1981200"/>
            <a:ext cx="152400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3" name="Oval 5"/>
          <p:cNvSpPr>
            <a:spLocks noChangeArrowheads="1"/>
          </p:cNvSpPr>
          <p:nvPr/>
        </p:nvSpPr>
        <p:spPr bwMode="auto">
          <a:xfrm>
            <a:off x="4191000" y="2971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334" name="Arc 6"/>
          <p:cNvSpPr>
            <a:spLocks/>
          </p:cNvSpPr>
          <p:nvPr/>
        </p:nvSpPr>
        <p:spPr bwMode="auto">
          <a:xfrm>
            <a:off x="2768600" y="1219200"/>
            <a:ext cx="3178175" cy="2717800"/>
          </a:xfrm>
          <a:custGeom>
            <a:avLst/>
            <a:gdLst>
              <a:gd name="T0" fmla="*/ 0 w 39722"/>
              <a:gd name="T1" fmla="*/ 2147483647 h 33943"/>
              <a:gd name="T2" fmla="*/ 2147483647 w 39722"/>
              <a:gd name="T3" fmla="*/ 2147483647 h 33943"/>
              <a:gd name="T4" fmla="*/ 2147483647 w 39722"/>
              <a:gd name="T5" fmla="*/ 2147483647 h 3394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9722" h="33943" fill="none" extrusionOk="0">
                <a:moveTo>
                  <a:pt x="0" y="9846"/>
                </a:moveTo>
                <a:cubicBezTo>
                  <a:pt x="3982" y="3705"/>
                  <a:pt x="10803" y="-1"/>
                  <a:pt x="18122" y="0"/>
                </a:cubicBezTo>
                <a:cubicBezTo>
                  <a:pt x="30051" y="0"/>
                  <a:pt x="39722" y="9670"/>
                  <a:pt x="39722" y="21600"/>
                </a:cubicBezTo>
                <a:cubicBezTo>
                  <a:pt x="39722" y="26013"/>
                  <a:pt x="38370" y="30321"/>
                  <a:pt x="35847" y="33942"/>
                </a:cubicBezTo>
              </a:path>
              <a:path w="39722" h="33943" stroke="0" extrusionOk="0">
                <a:moveTo>
                  <a:pt x="0" y="9846"/>
                </a:moveTo>
                <a:cubicBezTo>
                  <a:pt x="3982" y="3705"/>
                  <a:pt x="10803" y="-1"/>
                  <a:pt x="18122" y="0"/>
                </a:cubicBezTo>
                <a:cubicBezTo>
                  <a:pt x="30051" y="0"/>
                  <a:pt x="39722" y="9670"/>
                  <a:pt x="39722" y="21600"/>
                </a:cubicBezTo>
                <a:cubicBezTo>
                  <a:pt x="39722" y="26013"/>
                  <a:pt x="38370" y="30321"/>
                  <a:pt x="35847" y="33942"/>
                </a:cubicBezTo>
                <a:lnTo>
                  <a:pt x="18122" y="21600"/>
                </a:lnTo>
                <a:lnTo>
                  <a:pt x="0" y="9846"/>
                </a:lnTo>
                <a:close/>
              </a:path>
            </a:pathLst>
          </a:custGeom>
          <a:noFill/>
          <a:ln w="57150">
            <a:solidFill>
              <a:srgbClr val="99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3962400" y="3124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Arial" charset="0"/>
              </a:rPr>
              <a:t>P</a:t>
            </a:r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2286000" y="1600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Arial" charset="0"/>
              </a:rPr>
              <a:t>E</a:t>
            </a:r>
          </a:p>
        </p:txBody>
      </p:sp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5715000" y="39624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Arial" charset="0"/>
              </a:rPr>
              <a:t>F</a:t>
            </a:r>
          </a:p>
        </p:txBody>
      </p:sp>
      <p:sp>
        <p:nvSpPr>
          <p:cNvPr id="43018" name="Text Box 10"/>
          <p:cNvSpPr txBox="1">
            <a:spLocks noChangeArrowheads="1"/>
          </p:cNvSpPr>
          <p:nvPr/>
        </p:nvSpPr>
        <p:spPr bwMode="auto">
          <a:xfrm>
            <a:off x="5867400" y="1600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Arial" charset="0"/>
              </a:rPr>
              <a:t>D</a:t>
            </a:r>
          </a:p>
        </p:txBody>
      </p:sp>
      <p:sp>
        <p:nvSpPr>
          <p:cNvPr id="43019" name="Oval 11"/>
          <p:cNvSpPr>
            <a:spLocks noChangeArrowheads="1"/>
          </p:cNvSpPr>
          <p:nvPr/>
        </p:nvSpPr>
        <p:spPr bwMode="auto">
          <a:xfrm>
            <a:off x="5486400" y="1828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0" name="Oval 12"/>
          <p:cNvSpPr>
            <a:spLocks noChangeArrowheads="1"/>
          </p:cNvSpPr>
          <p:nvPr/>
        </p:nvSpPr>
        <p:spPr bwMode="auto">
          <a:xfrm>
            <a:off x="2743200" y="1981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1" name="Oval 13"/>
          <p:cNvSpPr>
            <a:spLocks noChangeArrowheads="1"/>
          </p:cNvSpPr>
          <p:nvPr/>
        </p:nvSpPr>
        <p:spPr bwMode="auto">
          <a:xfrm>
            <a:off x="5562600" y="3886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2" name="Text Box 14"/>
          <p:cNvSpPr txBox="1">
            <a:spLocks noChangeArrowheads="1"/>
          </p:cNvSpPr>
          <p:nvPr/>
        </p:nvSpPr>
        <p:spPr bwMode="auto">
          <a:xfrm>
            <a:off x="228600" y="228600"/>
            <a:ext cx="8534400" cy="557213"/>
          </a:xfrm>
          <a:prstGeom prst="rect">
            <a:avLst/>
          </a:prstGeom>
          <a:noFill/>
          <a:ln w="38100">
            <a:solidFill>
              <a:srgbClr val="99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>
                <a:latin typeface="Comic Sans MS" pitchFamily="66" charset="0"/>
              </a:rPr>
              <a:t>Semicircle: An Arc that equals 180°</a:t>
            </a:r>
            <a:endParaRPr lang="en-US" sz="2800" i="1">
              <a:latin typeface="Comic Sans MS" pitchFamily="66" charset="0"/>
            </a:endParaRPr>
          </a:p>
        </p:txBody>
      </p:sp>
      <p:grpSp>
        <p:nvGrpSpPr>
          <p:cNvPr id="99343" name="Group 15"/>
          <p:cNvGrpSpPr>
            <a:grpSpLocks/>
          </p:cNvGrpSpPr>
          <p:nvPr/>
        </p:nvGrpSpPr>
        <p:grpSpPr bwMode="auto">
          <a:xfrm>
            <a:off x="7010400" y="2362200"/>
            <a:ext cx="1447800" cy="793750"/>
            <a:chOff x="4416" y="1488"/>
            <a:chExt cx="912" cy="500"/>
          </a:xfrm>
        </p:grpSpPr>
        <p:sp>
          <p:nvSpPr>
            <p:cNvPr id="43025" name="Text Box 16"/>
            <p:cNvSpPr txBox="1">
              <a:spLocks noChangeArrowheads="1"/>
            </p:cNvSpPr>
            <p:nvPr/>
          </p:nvSpPr>
          <p:spPr bwMode="auto">
            <a:xfrm>
              <a:off x="4416" y="1584"/>
              <a:ext cx="91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>
                  <a:latin typeface="Comic Sans MS" pitchFamily="66" charset="0"/>
                </a:rPr>
                <a:t>EDF</a:t>
              </a:r>
            </a:p>
          </p:txBody>
        </p:sp>
        <p:sp>
          <p:nvSpPr>
            <p:cNvPr id="43026" name="Freeform 17"/>
            <p:cNvSpPr>
              <a:spLocks/>
            </p:cNvSpPr>
            <p:nvPr/>
          </p:nvSpPr>
          <p:spPr bwMode="auto">
            <a:xfrm>
              <a:off x="4464" y="1488"/>
              <a:ext cx="576" cy="168"/>
            </a:xfrm>
            <a:custGeom>
              <a:avLst/>
              <a:gdLst>
                <a:gd name="T0" fmla="*/ 0 w 672"/>
                <a:gd name="T1" fmla="*/ 18 h 312"/>
                <a:gd name="T2" fmla="*/ 130 w 672"/>
                <a:gd name="T3" fmla="*/ 2 h 312"/>
                <a:gd name="T4" fmla="*/ 285 w 672"/>
                <a:gd name="T5" fmla="*/ 6 h 312"/>
                <a:gd name="T6" fmla="*/ 363 w 672"/>
                <a:gd name="T7" fmla="*/ 26 h 31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72" h="312">
                  <a:moveTo>
                    <a:pt x="0" y="216"/>
                  </a:moveTo>
                  <a:cubicBezTo>
                    <a:pt x="76" y="132"/>
                    <a:pt x="152" y="48"/>
                    <a:pt x="240" y="24"/>
                  </a:cubicBezTo>
                  <a:cubicBezTo>
                    <a:pt x="328" y="0"/>
                    <a:pt x="456" y="24"/>
                    <a:pt x="528" y="72"/>
                  </a:cubicBezTo>
                  <a:cubicBezTo>
                    <a:pt x="600" y="120"/>
                    <a:pt x="648" y="280"/>
                    <a:pt x="672" y="312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9346" name="Text Box 18"/>
          <p:cNvSpPr txBox="1">
            <a:spLocks noChangeArrowheads="1"/>
          </p:cNvSpPr>
          <p:nvPr/>
        </p:nvSpPr>
        <p:spPr bwMode="auto">
          <a:xfrm>
            <a:off x="6400800" y="1143000"/>
            <a:ext cx="2362200" cy="984250"/>
          </a:xfrm>
          <a:prstGeom prst="rect">
            <a:avLst/>
          </a:prstGeom>
          <a:noFill/>
          <a:ln w="38100">
            <a:solidFill>
              <a:srgbClr val="99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>
                <a:latin typeface="Comic Sans MS" pitchFamily="66" charset="0"/>
              </a:rPr>
              <a:t>To name: use 3 letters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9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9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9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9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4" grpId="0" animBg="1"/>
      <p:bldP spid="99346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524000"/>
          </a:xfrm>
        </p:spPr>
        <p:txBody>
          <a:bodyPr/>
          <a:lstStyle/>
          <a:p>
            <a:pPr eaLnBrk="1" hangingPunct="1"/>
            <a:r>
              <a:rPr lang="en-US" sz="4800" b="1" smtClean="0">
                <a:solidFill>
                  <a:schemeClr val="bg1"/>
                </a:solidFill>
              </a:rPr>
              <a:t>THINGS TO KNOW AND REMEMBER ALWAYS</a:t>
            </a:r>
          </a:p>
        </p:txBody>
      </p:sp>
      <p:sp>
        <p:nvSpPr>
          <p:cNvPr id="100355" name="Text Box 3"/>
          <p:cNvSpPr txBox="1">
            <a:spLocks noChangeArrowheads="1"/>
          </p:cNvSpPr>
          <p:nvPr/>
        </p:nvSpPr>
        <p:spPr bwMode="auto">
          <a:xfrm>
            <a:off x="457200" y="1905000"/>
            <a:ext cx="830580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>
                <a:solidFill>
                  <a:srgbClr val="FFFF00"/>
                </a:solidFill>
                <a:latin typeface="Comic Sans MS" pitchFamily="66" charset="0"/>
              </a:rPr>
              <a:t>A </a:t>
            </a:r>
            <a:r>
              <a:rPr lang="en-US" sz="4000" b="1" u="sng">
                <a:solidFill>
                  <a:srgbClr val="FFFF00"/>
                </a:solidFill>
                <a:latin typeface="Comic Sans MS" pitchFamily="66" charset="0"/>
              </a:rPr>
              <a:t>circle</a:t>
            </a:r>
            <a:r>
              <a:rPr lang="en-US" sz="4000" b="1">
                <a:solidFill>
                  <a:srgbClr val="FFFF00"/>
                </a:solidFill>
                <a:latin typeface="Comic Sans MS" pitchFamily="66" charset="0"/>
              </a:rPr>
              <a:t> has 360 degrees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4000" b="1">
                <a:solidFill>
                  <a:srgbClr val="FFFF00"/>
                </a:solidFill>
                <a:latin typeface="Comic Sans MS" pitchFamily="66" charset="0"/>
              </a:rPr>
              <a:t>A </a:t>
            </a:r>
            <a:r>
              <a:rPr lang="en-US" sz="4000" b="1" u="sng">
                <a:solidFill>
                  <a:srgbClr val="FFFF00"/>
                </a:solidFill>
                <a:latin typeface="Comic Sans MS" pitchFamily="66" charset="0"/>
              </a:rPr>
              <a:t>semicircle</a:t>
            </a:r>
            <a:r>
              <a:rPr lang="en-US" sz="4000" b="1">
                <a:solidFill>
                  <a:srgbClr val="FFFF00"/>
                </a:solidFill>
                <a:latin typeface="Comic Sans MS" pitchFamily="66" charset="0"/>
              </a:rPr>
              <a:t> has 180 degrees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4000" b="1" u="sng">
                <a:solidFill>
                  <a:srgbClr val="FFFF00"/>
                </a:solidFill>
                <a:latin typeface="Comic Sans MS" pitchFamily="66" charset="0"/>
              </a:rPr>
              <a:t>Vertical Angles are Equal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579438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latin typeface="Comic Sans MS" pitchFamily="66" charset="0"/>
              </a:rPr>
              <a:t>measure of an arc = measure of central angle</a:t>
            </a:r>
          </a:p>
        </p:txBody>
      </p:sp>
      <p:sp>
        <p:nvSpPr>
          <p:cNvPr id="45059" name="Oval 3"/>
          <p:cNvSpPr>
            <a:spLocks noChangeArrowheads="1"/>
          </p:cNvSpPr>
          <p:nvPr/>
        </p:nvSpPr>
        <p:spPr bwMode="auto">
          <a:xfrm>
            <a:off x="3429000" y="1219200"/>
            <a:ext cx="2590800" cy="25908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0" name="Line 4"/>
          <p:cNvSpPr>
            <a:spLocks noChangeShapeType="1"/>
          </p:cNvSpPr>
          <p:nvPr/>
        </p:nvSpPr>
        <p:spPr bwMode="auto">
          <a:xfrm flipV="1">
            <a:off x="4648200" y="1295400"/>
            <a:ext cx="4572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1" name="Line 5"/>
          <p:cNvSpPr>
            <a:spLocks noChangeShapeType="1"/>
          </p:cNvSpPr>
          <p:nvPr/>
        </p:nvSpPr>
        <p:spPr bwMode="auto">
          <a:xfrm>
            <a:off x="4648200" y="2514600"/>
            <a:ext cx="12192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5029200" y="838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>
                <a:latin typeface="Arial" charset="0"/>
              </a:rPr>
              <a:t>A</a:t>
            </a:r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5943600" y="30480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>
                <a:latin typeface="Arial" charset="0"/>
              </a:rPr>
              <a:t>B</a:t>
            </a:r>
          </a:p>
        </p:txBody>
      </p:sp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3429000" y="3505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>
                <a:latin typeface="Arial" charset="0"/>
              </a:rPr>
              <a:t>C</a:t>
            </a:r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4267200" y="2362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>
                <a:latin typeface="Arial" charset="0"/>
              </a:rPr>
              <a:t>Q</a:t>
            </a:r>
          </a:p>
        </p:txBody>
      </p:sp>
      <p:sp>
        <p:nvSpPr>
          <p:cNvPr id="45066" name="Oval 10"/>
          <p:cNvSpPr>
            <a:spLocks noChangeArrowheads="1"/>
          </p:cNvSpPr>
          <p:nvPr/>
        </p:nvSpPr>
        <p:spPr bwMode="auto">
          <a:xfrm>
            <a:off x="3733800" y="33528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7" name="Oval 11"/>
          <p:cNvSpPr>
            <a:spLocks noChangeArrowheads="1"/>
          </p:cNvSpPr>
          <p:nvPr/>
        </p:nvSpPr>
        <p:spPr bwMode="auto">
          <a:xfrm>
            <a:off x="4572000" y="24384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8" name="Oval 12"/>
          <p:cNvSpPr>
            <a:spLocks noChangeArrowheads="1"/>
          </p:cNvSpPr>
          <p:nvPr/>
        </p:nvSpPr>
        <p:spPr bwMode="auto">
          <a:xfrm>
            <a:off x="5029200" y="1219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9" name="Oval 13"/>
          <p:cNvSpPr>
            <a:spLocks noChangeArrowheads="1"/>
          </p:cNvSpPr>
          <p:nvPr/>
        </p:nvSpPr>
        <p:spPr bwMode="auto">
          <a:xfrm>
            <a:off x="5791200" y="3048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0" name="Text Box 14"/>
          <p:cNvSpPr txBox="1">
            <a:spLocks noChangeArrowheads="1"/>
          </p:cNvSpPr>
          <p:nvPr/>
        </p:nvSpPr>
        <p:spPr bwMode="auto">
          <a:xfrm>
            <a:off x="4648200" y="22098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Arial" charset="0"/>
              </a:rPr>
              <a:t>96</a:t>
            </a:r>
            <a:r>
              <a:rPr lang="en-US" b="1">
                <a:latin typeface="Arial" charset="0"/>
                <a:sym typeface="Symbol" pitchFamily="18" charset="2"/>
              </a:rPr>
              <a:t></a:t>
            </a:r>
            <a:endParaRPr lang="en-US" b="1">
              <a:latin typeface="Arial" charset="0"/>
            </a:endParaRPr>
          </a:p>
        </p:txBody>
      </p:sp>
      <p:grpSp>
        <p:nvGrpSpPr>
          <p:cNvPr id="45071" name="Group 15"/>
          <p:cNvGrpSpPr>
            <a:grpSpLocks/>
          </p:cNvGrpSpPr>
          <p:nvPr/>
        </p:nvGrpSpPr>
        <p:grpSpPr bwMode="auto">
          <a:xfrm>
            <a:off x="152400" y="2743200"/>
            <a:ext cx="1447800" cy="717550"/>
            <a:chOff x="144" y="2256"/>
            <a:chExt cx="912" cy="452"/>
          </a:xfrm>
        </p:grpSpPr>
        <p:sp>
          <p:nvSpPr>
            <p:cNvPr id="45090" name="Text Box 16"/>
            <p:cNvSpPr txBox="1">
              <a:spLocks noChangeArrowheads="1"/>
            </p:cNvSpPr>
            <p:nvPr/>
          </p:nvSpPr>
          <p:spPr bwMode="auto">
            <a:xfrm>
              <a:off x="144" y="2304"/>
              <a:ext cx="91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>
                  <a:latin typeface="Comic Sans MS" pitchFamily="66" charset="0"/>
                </a:rPr>
                <a:t>m AB</a:t>
              </a:r>
            </a:p>
          </p:txBody>
        </p:sp>
        <p:sp>
          <p:nvSpPr>
            <p:cNvPr id="45091" name="Freeform 17"/>
            <p:cNvSpPr>
              <a:spLocks/>
            </p:cNvSpPr>
            <p:nvPr/>
          </p:nvSpPr>
          <p:spPr bwMode="auto">
            <a:xfrm>
              <a:off x="432" y="2256"/>
              <a:ext cx="528" cy="144"/>
            </a:xfrm>
            <a:custGeom>
              <a:avLst/>
              <a:gdLst>
                <a:gd name="T0" fmla="*/ 0 w 672"/>
                <a:gd name="T1" fmla="*/ 10 h 312"/>
                <a:gd name="T2" fmla="*/ 92 w 672"/>
                <a:gd name="T3" fmla="*/ 1 h 312"/>
                <a:gd name="T4" fmla="*/ 201 w 672"/>
                <a:gd name="T5" fmla="*/ 3 h 312"/>
                <a:gd name="T6" fmla="*/ 256 w 672"/>
                <a:gd name="T7" fmla="*/ 14 h 31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72" h="312">
                  <a:moveTo>
                    <a:pt x="0" y="216"/>
                  </a:moveTo>
                  <a:cubicBezTo>
                    <a:pt x="76" y="132"/>
                    <a:pt x="152" y="48"/>
                    <a:pt x="240" y="24"/>
                  </a:cubicBezTo>
                  <a:cubicBezTo>
                    <a:pt x="328" y="0"/>
                    <a:pt x="456" y="24"/>
                    <a:pt x="528" y="72"/>
                  </a:cubicBezTo>
                  <a:cubicBezTo>
                    <a:pt x="600" y="120"/>
                    <a:pt x="648" y="280"/>
                    <a:pt x="672" y="312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5072" name="Group 18"/>
          <p:cNvGrpSpPr>
            <a:grpSpLocks/>
          </p:cNvGrpSpPr>
          <p:nvPr/>
        </p:nvGrpSpPr>
        <p:grpSpPr bwMode="auto">
          <a:xfrm>
            <a:off x="0" y="3581400"/>
            <a:ext cx="1905000" cy="869950"/>
            <a:chOff x="192" y="2976"/>
            <a:chExt cx="1200" cy="548"/>
          </a:xfrm>
        </p:grpSpPr>
        <p:sp>
          <p:nvSpPr>
            <p:cNvPr id="45088" name="Text Box 19"/>
            <p:cNvSpPr txBox="1">
              <a:spLocks noChangeArrowheads="1"/>
            </p:cNvSpPr>
            <p:nvPr/>
          </p:nvSpPr>
          <p:spPr bwMode="auto">
            <a:xfrm>
              <a:off x="192" y="3120"/>
              <a:ext cx="120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>
                  <a:latin typeface="Comic Sans MS" pitchFamily="66" charset="0"/>
                </a:rPr>
                <a:t>m ACB</a:t>
              </a:r>
            </a:p>
          </p:txBody>
        </p:sp>
        <p:sp>
          <p:nvSpPr>
            <p:cNvPr id="45089" name="Freeform 20"/>
            <p:cNvSpPr>
              <a:spLocks/>
            </p:cNvSpPr>
            <p:nvPr/>
          </p:nvSpPr>
          <p:spPr bwMode="auto">
            <a:xfrm>
              <a:off x="576" y="2976"/>
              <a:ext cx="576" cy="192"/>
            </a:xfrm>
            <a:custGeom>
              <a:avLst/>
              <a:gdLst>
                <a:gd name="T0" fmla="*/ 0 w 672"/>
                <a:gd name="T1" fmla="*/ 31 h 312"/>
                <a:gd name="T2" fmla="*/ 130 w 672"/>
                <a:gd name="T3" fmla="*/ 4 h 312"/>
                <a:gd name="T4" fmla="*/ 285 w 672"/>
                <a:gd name="T5" fmla="*/ 10 h 312"/>
                <a:gd name="T6" fmla="*/ 363 w 672"/>
                <a:gd name="T7" fmla="*/ 45 h 31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72" h="312">
                  <a:moveTo>
                    <a:pt x="0" y="216"/>
                  </a:moveTo>
                  <a:cubicBezTo>
                    <a:pt x="76" y="132"/>
                    <a:pt x="152" y="48"/>
                    <a:pt x="240" y="24"/>
                  </a:cubicBezTo>
                  <a:cubicBezTo>
                    <a:pt x="328" y="0"/>
                    <a:pt x="456" y="24"/>
                    <a:pt x="528" y="72"/>
                  </a:cubicBezTo>
                  <a:cubicBezTo>
                    <a:pt x="600" y="120"/>
                    <a:pt x="648" y="280"/>
                    <a:pt x="672" y="312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5073" name="Group 21"/>
          <p:cNvGrpSpPr>
            <a:grpSpLocks/>
          </p:cNvGrpSpPr>
          <p:nvPr/>
        </p:nvGrpSpPr>
        <p:grpSpPr bwMode="auto">
          <a:xfrm>
            <a:off x="228600" y="4495800"/>
            <a:ext cx="1447800" cy="793750"/>
            <a:chOff x="192" y="3696"/>
            <a:chExt cx="912" cy="500"/>
          </a:xfrm>
        </p:grpSpPr>
        <p:sp>
          <p:nvSpPr>
            <p:cNvPr id="45086" name="Text Box 22"/>
            <p:cNvSpPr txBox="1">
              <a:spLocks noChangeArrowheads="1"/>
            </p:cNvSpPr>
            <p:nvPr/>
          </p:nvSpPr>
          <p:spPr bwMode="auto">
            <a:xfrm>
              <a:off x="192" y="3792"/>
              <a:ext cx="91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>
                  <a:latin typeface="Comic Sans MS" pitchFamily="66" charset="0"/>
                </a:rPr>
                <a:t>m AE</a:t>
              </a:r>
            </a:p>
          </p:txBody>
        </p:sp>
        <p:sp>
          <p:nvSpPr>
            <p:cNvPr id="45087" name="Freeform 23"/>
            <p:cNvSpPr>
              <a:spLocks/>
            </p:cNvSpPr>
            <p:nvPr/>
          </p:nvSpPr>
          <p:spPr bwMode="auto">
            <a:xfrm>
              <a:off x="576" y="3696"/>
              <a:ext cx="480" cy="240"/>
            </a:xfrm>
            <a:custGeom>
              <a:avLst/>
              <a:gdLst>
                <a:gd name="T0" fmla="*/ 0 w 672"/>
                <a:gd name="T1" fmla="*/ 75 h 312"/>
                <a:gd name="T2" fmla="*/ 62 w 672"/>
                <a:gd name="T3" fmla="*/ 8 h 312"/>
                <a:gd name="T4" fmla="*/ 137 w 672"/>
                <a:gd name="T5" fmla="*/ 25 h 312"/>
                <a:gd name="T6" fmla="*/ 175 w 672"/>
                <a:gd name="T7" fmla="*/ 109 h 31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72" h="312">
                  <a:moveTo>
                    <a:pt x="0" y="216"/>
                  </a:moveTo>
                  <a:cubicBezTo>
                    <a:pt x="76" y="132"/>
                    <a:pt x="152" y="48"/>
                    <a:pt x="240" y="24"/>
                  </a:cubicBezTo>
                  <a:cubicBezTo>
                    <a:pt x="328" y="0"/>
                    <a:pt x="456" y="24"/>
                    <a:pt x="528" y="72"/>
                  </a:cubicBezTo>
                  <a:cubicBezTo>
                    <a:pt x="600" y="120"/>
                    <a:pt x="648" y="280"/>
                    <a:pt x="672" y="312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5074" name="Line 24"/>
          <p:cNvSpPr>
            <a:spLocks noChangeShapeType="1"/>
          </p:cNvSpPr>
          <p:nvPr/>
        </p:nvSpPr>
        <p:spPr bwMode="auto">
          <a:xfrm flipH="1" flipV="1">
            <a:off x="3581400" y="1981200"/>
            <a:ext cx="10668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5" name="Oval 25"/>
          <p:cNvSpPr>
            <a:spLocks noChangeArrowheads="1"/>
          </p:cNvSpPr>
          <p:nvPr/>
        </p:nvSpPr>
        <p:spPr bwMode="auto">
          <a:xfrm>
            <a:off x="3505200" y="1905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6" name="Text Box 26"/>
          <p:cNvSpPr txBox="1">
            <a:spLocks noChangeArrowheads="1"/>
          </p:cNvSpPr>
          <p:nvPr/>
        </p:nvSpPr>
        <p:spPr bwMode="auto">
          <a:xfrm>
            <a:off x="3200400" y="1600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>
                <a:latin typeface="Arial" charset="0"/>
              </a:rPr>
              <a:t>E</a:t>
            </a:r>
          </a:p>
        </p:txBody>
      </p:sp>
      <p:sp>
        <p:nvSpPr>
          <p:cNvPr id="45077" name="Text Box 27"/>
          <p:cNvSpPr txBox="1">
            <a:spLocks noChangeArrowheads="1"/>
          </p:cNvSpPr>
          <p:nvPr/>
        </p:nvSpPr>
        <p:spPr bwMode="auto">
          <a:xfrm>
            <a:off x="1447800" y="2819400"/>
            <a:ext cx="106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latin typeface="Comic Sans MS" pitchFamily="66" charset="0"/>
              </a:rPr>
              <a:t>=</a:t>
            </a:r>
          </a:p>
        </p:txBody>
      </p:sp>
      <p:sp>
        <p:nvSpPr>
          <p:cNvPr id="45078" name="Text Box 28"/>
          <p:cNvSpPr txBox="1">
            <a:spLocks noChangeArrowheads="1"/>
          </p:cNvSpPr>
          <p:nvPr/>
        </p:nvSpPr>
        <p:spPr bwMode="auto">
          <a:xfrm>
            <a:off x="1524000" y="3810000"/>
            <a:ext cx="152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latin typeface="Comic Sans MS" pitchFamily="66" charset="0"/>
              </a:rPr>
              <a:t>=</a:t>
            </a:r>
          </a:p>
        </p:txBody>
      </p:sp>
      <p:sp>
        <p:nvSpPr>
          <p:cNvPr id="45079" name="Text Box 29"/>
          <p:cNvSpPr txBox="1">
            <a:spLocks noChangeArrowheads="1"/>
          </p:cNvSpPr>
          <p:nvPr/>
        </p:nvSpPr>
        <p:spPr bwMode="auto">
          <a:xfrm>
            <a:off x="1676400" y="4572000"/>
            <a:ext cx="152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latin typeface="Comic Sans MS" pitchFamily="66" charset="0"/>
              </a:rPr>
              <a:t>=</a:t>
            </a:r>
          </a:p>
        </p:txBody>
      </p:sp>
      <p:sp>
        <p:nvSpPr>
          <p:cNvPr id="45080" name="Line 30"/>
          <p:cNvSpPr>
            <a:spLocks noChangeShapeType="1"/>
          </p:cNvSpPr>
          <p:nvPr/>
        </p:nvSpPr>
        <p:spPr bwMode="auto">
          <a:xfrm>
            <a:off x="0" y="609600"/>
            <a:ext cx="91440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1" name="AutoShape 31"/>
          <p:cNvSpPr>
            <a:spLocks noChangeArrowheads="1"/>
          </p:cNvSpPr>
          <p:nvPr/>
        </p:nvSpPr>
        <p:spPr bwMode="auto">
          <a:xfrm rot="-3625596">
            <a:off x="457200" y="609600"/>
            <a:ext cx="1524000" cy="1524000"/>
          </a:xfrm>
          <a:prstGeom prst="rightArrow">
            <a:avLst>
              <a:gd name="adj1" fmla="val 49537"/>
              <a:gd name="adj2" fmla="val 40343"/>
            </a:avLst>
          </a:prstGeom>
          <a:solidFill>
            <a:srgbClr val="FFFF00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82" name="AutoShape 32"/>
          <p:cNvSpPr>
            <a:spLocks noChangeArrowheads="1"/>
          </p:cNvSpPr>
          <p:nvPr/>
        </p:nvSpPr>
        <p:spPr bwMode="auto">
          <a:xfrm rot="-7044915">
            <a:off x="7086600" y="685800"/>
            <a:ext cx="1524000" cy="1524000"/>
          </a:xfrm>
          <a:prstGeom prst="rightArrow">
            <a:avLst>
              <a:gd name="adj1" fmla="val 49537"/>
              <a:gd name="adj2" fmla="val 40343"/>
            </a:avLst>
          </a:prstGeom>
          <a:solidFill>
            <a:srgbClr val="FFFF00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409" name="Text Box 33"/>
          <p:cNvSpPr txBox="1">
            <a:spLocks noChangeArrowheads="1"/>
          </p:cNvSpPr>
          <p:nvPr/>
        </p:nvSpPr>
        <p:spPr bwMode="auto">
          <a:xfrm>
            <a:off x="1752600" y="2819400"/>
            <a:ext cx="990600" cy="617538"/>
          </a:xfrm>
          <a:prstGeom prst="rect">
            <a:avLst/>
          </a:prstGeom>
          <a:solidFill>
            <a:schemeClr val="tx1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latin typeface="Comic Sans MS" pitchFamily="66" charset="0"/>
              </a:rPr>
              <a:t>96°</a:t>
            </a:r>
          </a:p>
        </p:txBody>
      </p:sp>
      <p:sp>
        <p:nvSpPr>
          <p:cNvPr id="101410" name="Text Box 34"/>
          <p:cNvSpPr txBox="1">
            <a:spLocks noChangeArrowheads="1"/>
          </p:cNvSpPr>
          <p:nvPr/>
        </p:nvSpPr>
        <p:spPr bwMode="auto">
          <a:xfrm>
            <a:off x="1828800" y="3810000"/>
            <a:ext cx="1219200" cy="617538"/>
          </a:xfrm>
          <a:prstGeom prst="rect">
            <a:avLst/>
          </a:prstGeom>
          <a:solidFill>
            <a:schemeClr val="tx1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latin typeface="Comic Sans MS" pitchFamily="66" charset="0"/>
              </a:rPr>
              <a:t>264°</a:t>
            </a:r>
          </a:p>
        </p:txBody>
      </p:sp>
      <p:sp>
        <p:nvSpPr>
          <p:cNvPr id="101411" name="Text Box 35"/>
          <p:cNvSpPr txBox="1">
            <a:spLocks noChangeArrowheads="1"/>
          </p:cNvSpPr>
          <p:nvPr/>
        </p:nvSpPr>
        <p:spPr bwMode="auto">
          <a:xfrm>
            <a:off x="1981200" y="4572000"/>
            <a:ext cx="1219200" cy="617538"/>
          </a:xfrm>
          <a:prstGeom prst="rect">
            <a:avLst/>
          </a:prstGeom>
          <a:solidFill>
            <a:schemeClr val="tx1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latin typeface="Comic Sans MS" pitchFamily="66" charset="0"/>
              </a:rPr>
              <a:t>84°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140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1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141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1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141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409" grpId="0" autoUpdateAnimBg="0"/>
      <p:bldP spid="101410" grpId="0" autoUpdateAnimBg="0"/>
      <p:bldP spid="101411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Oval 2"/>
          <p:cNvSpPr>
            <a:spLocks noChangeArrowheads="1"/>
          </p:cNvSpPr>
          <p:nvPr/>
        </p:nvSpPr>
        <p:spPr bwMode="auto">
          <a:xfrm>
            <a:off x="3429000" y="1524000"/>
            <a:ext cx="2667000" cy="2743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03" name="Arc 3"/>
          <p:cNvSpPr>
            <a:spLocks/>
          </p:cNvSpPr>
          <p:nvPr/>
        </p:nvSpPr>
        <p:spPr bwMode="auto">
          <a:xfrm>
            <a:off x="3417888" y="1531938"/>
            <a:ext cx="2681287" cy="2740025"/>
          </a:xfrm>
          <a:custGeom>
            <a:avLst/>
            <a:gdLst>
              <a:gd name="T0" fmla="*/ 2147483647 w 43200"/>
              <a:gd name="T1" fmla="*/ 0 h 43200"/>
              <a:gd name="T2" fmla="*/ 0 w 43200"/>
              <a:gd name="T3" fmla="*/ 2147483647 h 43200"/>
              <a:gd name="T4" fmla="*/ 2147483647 w 43200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200" h="43200" fill="none" extrusionOk="0">
                <a:moveTo>
                  <a:pt x="21599" y="0"/>
                </a:moveTo>
                <a:cubicBezTo>
                  <a:pt x="33529" y="0"/>
                  <a:pt x="43200" y="9670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</a:path>
              <a:path w="43200" h="43200" stroke="0" extrusionOk="0">
                <a:moveTo>
                  <a:pt x="21599" y="0"/>
                </a:moveTo>
                <a:cubicBezTo>
                  <a:pt x="33529" y="0"/>
                  <a:pt x="43200" y="9670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lnTo>
                  <a:pt x="21600" y="21600"/>
                </a:lnTo>
                <a:lnTo>
                  <a:pt x="21599" y="0"/>
                </a:lnTo>
                <a:close/>
              </a:path>
            </a:pathLst>
          </a:custGeom>
          <a:noFill/>
          <a:ln w="762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04" name="Arc 4"/>
          <p:cNvSpPr>
            <a:spLocks/>
          </p:cNvSpPr>
          <p:nvPr/>
        </p:nvSpPr>
        <p:spPr bwMode="auto">
          <a:xfrm>
            <a:off x="4800600" y="1524000"/>
            <a:ext cx="1295400" cy="1905000"/>
          </a:xfrm>
          <a:custGeom>
            <a:avLst/>
            <a:gdLst>
              <a:gd name="T0" fmla="*/ 0 w 21600"/>
              <a:gd name="T1" fmla="*/ 0 h 30401"/>
              <a:gd name="T2" fmla="*/ 2147483647 w 21600"/>
              <a:gd name="T3" fmla="*/ 2147483647 h 30401"/>
              <a:gd name="T4" fmla="*/ 0 w 21600"/>
              <a:gd name="T5" fmla="*/ 2147483647 h 3040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30401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4632"/>
                  <a:pt x="20961" y="27631"/>
                  <a:pt x="19725" y="30400"/>
                </a:cubicBezTo>
              </a:path>
              <a:path w="21600" h="30401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4632"/>
                  <a:pt x="20961" y="27631"/>
                  <a:pt x="19725" y="304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05" name="Arc 5"/>
          <p:cNvSpPr>
            <a:spLocks/>
          </p:cNvSpPr>
          <p:nvPr/>
        </p:nvSpPr>
        <p:spPr bwMode="auto">
          <a:xfrm rot="250565" flipH="1" flipV="1">
            <a:off x="3427413" y="3046413"/>
            <a:ext cx="2554287" cy="1217612"/>
          </a:xfrm>
          <a:custGeom>
            <a:avLst/>
            <a:gdLst>
              <a:gd name="T0" fmla="*/ 0 w 42631"/>
              <a:gd name="T1" fmla="*/ 2147483647 h 21854"/>
              <a:gd name="T2" fmla="*/ 2147483647 w 42631"/>
              <a:gd name="T3" fmla="*/ 2147483647 h 21854"/>
              <a:gd name="T4" fmla="*/ 2147483647 w 42631"/>
              <a:gd name="T5" fmla="*/ 2147483647 h 2185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2631" h="21854" fill="none" extrusionOk="0">
                <a:moveTo>
                  <a:pt x="0" y="16674"/>
                </a:moveTo>
                <a:cubicBezTo>
                  <a:pt x="2287" y="6906"/>
                  <a:pt x="10999" y="-1"/>
                  <a:pt x="21031" y="0"/>
                </a:cubicBezTo>
                <a:cubicBezTo>
                  <a:pt x="32960" y="0"/>
                  <a:pt x="42631" y="9670"/>
                  <a:pt x="42631" y="21600"/>
                </a:cubicBezTo>
                <a:cubicBezTo>
                  <a:pt x="42631" y="21684"/>
                  <a:pt x="42630" y="21769"/>
                  <a:pt x="42629" y="21853"/>
                </a:cubicBezTo>
              </a:path>
              <a:path w="42631" h="21854" stroke="0" extrusionOk="0">
                <a:moveTo>
                  <a:pt x="0" y="16674"/>
                </a:moveTo>
                <a:cubicBezTo>
                  <a:pt x="2287" y="6906"/>
                  <a:pt x="10999" y="-1"/>
                  <a:pt x="21031" y="0"/>
                </a:cubicBezTo>
                <a:cubicBezTo>
                  <a:pt x="32960" y="0"/>
                  <a:pt x="42631" y="9670"/>
                  <a:pt x="42631" y="21600"/>
                </a:cubicBezTo>
                <a:cubicBezTo>
                  <a:pt x="42631" y="21684"/>
                  <a:pt x="42630" y="21769"/>
                  <a:pt x="42629" y="21853"/>
                </a:cubicBezTo>
                <a:lnTo>
                  <a:pt x="21031" y="21600"/>
                </a:lnTo>
                <a:lnTo>
                  <a:pt x="0" y="16674"/>
                </a:lnTo>
                <a:close/>
              </a:path>
            </a:pathLst>
          </a:custGeom>
          <a:noFill/>
          <a:ln w="762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6" name="Oval 6"/>
          <p:cNvSpPr>
            <a:spLocks noChangeArrowheads="1"/>
          </p:cNvSpPr>
          <p:nvPr/>
        </p:nvSpPr>
        <p:spPr bwMode="auto">
          <a:xfrm>
            <a:off x="5943600" y="33528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7" name="Oval 7"/>
          <p:cNvSpPr>
            <a:spLocks noChangeArrowheads="1"/>
          </p:cNvSpPr>
          <p:nvPr/>
        </p:nvSpPr>
        <p:spPr bwMode="auto">
          <a:xfrm>
            <a:off x="4724400" y="14478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8" name="Oval 8"/>
          <p:cNvSpPr>
            <a:spLocks noChangeArrowheads="1"/>
          </p:cNvSpPr>
          <p:nvPr/>
        </p:nvSpPr>
        <p:spPr bwMode="auto">
          <a:xfrm>
            <a:off x="3352800" y="28194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9" name="Text Box 9"/>
          <p:cNvSpPr txBox="1">
            <a:spLocks noChangeArrowheads="1"/>
          </p:cNvSpPr>
          <p:nvPr/>
        </p:nvSpPr>
        <p:spPr bwMode="auto">
          <a:xfrm>
            <a:off x="457200" y="0"/>
            <a:ext cx="8305800" cy="838200"/>
          </a:xfrm>
          <a:prstGeom prst="rect">
            <a:avLst/>
          </a:prstGeom>
          <a:solidFill>
            <a:schemeClr val="tx1"/>
          </a:solidFill>
          <a:ln w="762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400">
                <a:solidFill>
                  <a:schemeClr val="bg1"/>
                </a:solidFill>
                <a:latin typeface="Comic Sans MS" pitchFamily="66" charset="0"/>
              </a:rPr>
              <a:t>Arc Addition Postulate</a:t>
            </a:r>
          </a:p>
        </p:txBody>
      </p:sp>
      <p:sp>
        <p:nvSpPr>
          <p:cNvPr id="46090" name="Text Box 10"/>
          <p:cNvSpPr txBox="1">
            <a:spLocks noChangeArrowheads="1"/>
          </p:cNvSpPr>
          <p:nvPr/>
        </p:nvSpPr>
        <p:spPr bwMode="auto">
          <a:xfrm>
            <a:off x="4648200" y="9144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latin typeface="Comic Sans MS" pitchFamily="66" charset="0"/>
              </a:rPr>
              <a:t>A</a:t>
            </a:r>
          </a:p>
        </p:txBody>
      </p:sp>
      <p:sp>
        <p:nvSpPr>
          <p:cNvPr id="46091" name="Text Box 11"/>
          <p:cNvSpPr txBox="1">
            <a:spLocks noChangeArrowheads="1"/>
          </p:cNvSpPr>
          <p:nvPr/>
        </p:nvSpPr>
        <p:spPr bwMode="auto">
          <a:xfrm>
            <a:off x="6172200" y="32766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latin typeface="Comic Sans MS" pitchFamily="66" charset="0"/>
              </a:rPr>
              <a:t>B</a:t>
            </a:r>
          </a:p>
        </p:txBody>
      </p:sp>
      <p:sp>
        <p:nvSpPr>
          <p:cNvPr id="46092" name="Text Box 12"/>
          <p:cNvSpPr txBox="1">
            <a:spLocks noChangeArrowheads="1"/>
          </p:cNvSpPr>
          <p:nvPr/>
        </p:nvSpPr>
        <p:spPr bwMode="auto">
          <a:xfrm>
            <a:off x="2743200" y="27432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latin typeface="Comic Sans MS" pitchFamily="66" charset="0"/>
              </a:rPr>
              <a:t>C</a:t>
            </a:r>
          </a:p>
        </p:txBody>
      </p:sp>
      <p:grpSp>
        <p:nvGrpSpPr>
          <p:cNvPr id="102413" name="Group 13"/>
          <p:cNvGrpSpPr>
            <a:grpSpLocks/>
          </p:cNvGrpSpPr>
          <p:nvPr/>
        </p:nvGrpSpPr>
        <p:grpSpPr bwMode="auto">
          <a:xfrm>
            <a:off x="381000" y="4343400"/>
            <a:ext cx="2209800" cy="869950"/>
            <a:chOff x="240" y="2736"/>
            <a:chExt cx="1392" cy="548"/>
          </a:xfrm>
        </p:grpSpPr>
        <p:grpSp>
          <p:nvGrpSpPr>
            <p:cNvPr id="46104" name="Group 14"/>
            <p:cNvGrpSpPr>
              <a:grpSpLocks/>
            </p:cNvGrpSpPr>
            <p:nvPr/>
          </p:nvGrpSpPr>
          <p:grpSpPr bwMode="auto">
            <a:xfrm>
              <a:off x="240" y="2736"/>
              <a:ext cx="1392" cy="548"/>
              <a:chOff x="240" y="2736"/>
              <a:chExt cx="1392" cy="548"/>
            </a:xfrm>
          </p:grpSpPr>
          <p:sp>
            <p:nvSpPr>
              <p:cNvPr id="46106" name="Text Box 15"/>
              <p:cNvSpPr txBox="1">
                <a:spLocks noChangeArrowheads="1"/>
              </p:cNvSpPr>
              <p:nvPr/>
            </p:nvSpPr>
            <p:spPr bwMode="auto">
              <a:xfrm>
                <a:off x="240" y="2880"/>
                <a:ext cx="1392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3600">
                    <a:latin typeface="Comic Sans MS" pitchFamily="66" charset="0"/>
                  </a:rPr>
                  <a:t>m ABC  =</a:t>
                </a:r>
              </a:p>
            </p:txBody>
          </p:sp>
          <p:sp>
            <p:nvSpPr>
              <p:cNvPr id="46107" name="Freeform 16"/>
              <p:cNvSpPr>
                <a:spLocks/>
              </p:cNvSpPr>
              <p:nvPr/>
            </p:nvSpPr>
            <p:spPr bwMode="auto">
              <a:xfrm>
                <a:off x="624" y="2736"/>
                <a:ext cx="576" cy="192"/>
              </a:xfrm>
              <a:custGeom>
                <a:avLst/>
                <a:gdLst>
                  <a:gd name="T0" fmla="*/ 0 w 672"/>
                  <a:gd name="T1" fmla="*/ 31 h 312"/>
                  <a:gd name="T2" fmla="*/ 130 w 672"/>
                  <a:gd name="T3" fmla="*/ 4 h 312"/>
                  <a:gd name="T4" fmla="*/ 285 w 672"/>
                  <a:gd name="T5" fmla="*/ 10 h 312"/>
                  <a:gd name="T6" fmla="*/ 363 w 672"/>
                  <a:gd name="T7" fmla="*/ 45 h 31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72" h="312">
                    <a:moveTo>
                      <a:pt x="0" y="216"/>
                    </a:moveTo>
                    <a:cubicBezTo>
                      <a:pt x="76" y="132"/>
                      <a:pt x="152" y="48"/>
                      <a:pt x="240" y="24"/>
                    </a:cubicBezTo>
                    <a:cubicBezTo>
                      <a:pt x="328" y="0"/>
                      <a:pt x="456" y="24"/>
                      <a:pt x="528" y="72"/>
                    </a:cubicBezTo>
                    <a:cubicBezTo>
                      <a:pt x="600" y="120"/>
                      <a:pt x="648" y="280"/>
                      <a:pt x="672" y="312"/>
                    </a:cubicBez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6105" name="Line 17"/>
            <p:cNvSpPr>
              <a:spLocks noChangeShapeType="1"/>
            </p:cNvSpPr>
            <p:nvPr/>
          </p:nvSpPr>
          <p:spPr bwMode="auto">
            <a:xfrm>
              <a:off x="288" y="3264"/>
              <a:ext cx="864" cy="0"/>
            </a:xfrm>
            <a:prstGeom prst="line">
              <a:avLst/>
            </a:prstGeom>
            <a:noFill/>
            <a:ln w="762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418" name="Group 18"/>
          <p:cNvGrpSpPr>
            <a:grpSpLocks/>
          </p:cNvGrpSpPr>
          <p:nvPr/>
        </p:nvGrpSpPr>
        <p:grpSpPr bwMode="auto">
          <a:xfrm>
            <a:off x="2438400" y="4495800"/>
            <a:ext cx="1524000" cy="717550"/>
            <a:chOff x="1536" y="2832"/>
            <a:chExt cx="960" cy="452"/>
          </a:xfrm>
        </p:grpSpPr>
        <p:grpSp>
          <p:nvGrpSpPr>
            <p:cNvPr id="46100" name="Group 19"/>
            <p:cNvGrpSpPr>
              <a:grpSpLocks/>
            </p:cNvGrpSpPr>
            <p:nvPr/>
          </p:nvGrpSpPr>
          <p:grpSpPr bwMode="auto">
            <a:xfrm>
              <a:off x="1536" y="2832"/>
              <a:ext cx="960" cy="452"/>
              <a:chOff x="960" y="3360"/>
              <a:chExt cx="960" cy="452"/>
            </a:xfrm>
          </p:grpSpPr>
          <p:sp>
            <p:nvSpPr>
              <p:cNvPr id="46102" name="Freeform 20"/>
              <p:cNvSpPr>
                <a:spLocks/>
              </p:cNvSpPr>
              <p:nvPr/>
            </p:nvSpPr>
            <p:spPr bwMode="auto">
              <a:xfrm>
                <a:off x="1392" y="3360"/>
                <a:ext cx="384" cy="144"/>
              </a:xfrm>
              <a:custGeom>
                <a:avLst/>
                <a:gdLst>
                  <a:gd name="T0" fmla="*/ 0 w 672"/>
                  <a:gd name="T1" fmla="*/ 10 h 312"/>
                  <a:gd name="T2" fmla="*/ 26 w 672"/>
                  <a:gd name="T3" fmla="*/ 1 h 312"/>
                  <a:gd name="T4" fmla="*/ 57 w 672"/>
                  <a:gd name="T5" fmla="*/ 3 h 312"/>
                  <a:gd name="T6" fmla="*/ 71 w 672"/>
                  <a:gd name="T7" fmla="*/ 14 h 31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72" h="312">
                    <a:moveTo>
                      <a:pt x="0" y="216"/>
                    </a:moveTo>
                    <a:cubicBezTo>
                      <a:pt x="76" y="132"/>
                      <a:pt x="152" y="48"/>
                      <a:pt x="240" y="24"/>
                    </a:cubicBezTo>
                    <a:cubicBezTo>
                      <a:pt x="328" y="0"/>
                      <a:pt x="456" y="24"/>
                      <a:pt x="528" y="72"/>
                    </a:cubicBezTo>
                    <a:cubicBezTo>
                      <a:pt x="600" y="120"/>
                      <a:pt x="648" y="280"/>
                      <a:pt x="672" y="312"/>
                    </a:cubicBez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03" name="Text Box 21"/>
              <p:cNvSpPr txBox="1">
                <a:spLocks noChangeArrowheads="1"/>
              </p:cNvSpPr>
              <p:nvPr/>
            </p:nvSpPr>
            <p:spPr bwMode="auto">
              <a:xfrm>
                <a:off x="960" y="3408"/>
                <a:ext cx="960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3600">
                    <a:latin typeface="Comic Sans MS" pitchFamily="66" charset="0"/>
                  </a:rPr>
                  <a:t>m AB</a:t>
                </a:r>
              </a:p>
            </p:txBody>
          </p:sp>
        </p:grpSp>
        <p:sp>
          <p:nvSpPr>
            <p:cNvPr id="46101" name="Line 22"/>
            <p:cNvSpPr>
              <a:spLocks noChangeShapeType="1"/>
            </p:cNvSpPr>
            <p:nvPr/>
          </p:nvSpPr>
          <p:spPr bwMode="auto">
            <a:xfrm>
              <a:off x="1680" y="3264"/>
              <a:ext cx="624" cy="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423" name="Group 23"/>
          <p:cNvGrpSpPr>
            <a:grpSpLocks/>
          </p:cNvGrpSpPr>
          <p:nvPr/>
        </p:nvGrpSpPr>
        <p:grpSpPr bwMode="auto">
          <a:xfrm>
            <a:off x="3810000" y="4419600"/>
            <a:ext cx="1828800" cy="793750"/>
            <a:chOff x="2400" y="2784"/>
            <a:chExt cx="1152" cy="500"/>
          </a:xfrm>
        </p:grpSpPr>
        <p:grpSp>
          <p:nvGrpSpPr>
            <p:cNvPr id="46096" name="Group 24"/>
            <p:cNvGrpSpPr>
              <a:grpSpLocks/>
            </p:cNvGrpSpPr>
            <p:nvPr/>
          </p:nvGrpSpPr>
          <p:grpSpPr bwMode="auto">
            <a:xfrm>
              <a:off x="2400" y="2784"/>
              <a:ext cx="1152" cy="500"/>
              <a:chOff x="2064" y="3312"/>
              <a:chExt cx="1152" cy="500"/>
            </a:xfrm>
          </p:grpSpPr>
          <p:sp>
            <p:nvSpPr>
              <p:cNvPr id="46098" name="Freeform 25"/>
              <p:cNvSpPr>
                <a:spLocks/>
              </p:cNvSpPr>
              <p:nvPr/>
            </p:nvSpPr>
            <p:spPr bwMode="auto">
              <a:xfrm>
                <a:off x="2688" y="3312"/>
                <a:ext cx="384" cy="192"/>
              </a:xfrm>
              <a:custGeom>
                <a:avLst/>
                <a:gdLst>
                  <a:gd name="T0" fmla="*/ 0 w 672"/>
                  <a:gd name="T1" fmla="*/ 31 h 312"/>
                  <a:gd name="T2" fmla="*/ 26 w 672"/>
                  <a:gd name="T3" fmla="*/ 4 h 312"/>
                  <a:gd name="T4" fmla="*/ 57 w 672"/>
                  <a:gd name="T5" fmla="*/ 10 h 312"/>
                  <a:gd name="T6" fmla="*/ 71 w 672"/>
                  <a:gd name="T7" fmla="*/ 45 h 31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72" h="312">
                    <a:moveTo>
                      <a:pt x="0" y="216"/>
                    </a:moveTo>
                    <a:cubicBezTo>
                      <a:pt x="76" y="132"/>
                      <a:pt x="152" y="48"/>
                      <a:pt x="240" y="24"/>
                    </a:cubicBezTo>
                    <a:cubicBezTo>
                      <a:pt x="328" y="0"/>
                      <a:pt x="456" y="24"/>
                      <a:pt x="528" y="72"/>
                    </a:cubicBezTo>
                    <a:cubicBezTo>
                      <a:pt x="600" y="120"/>
                      <a:pt x="648" y="280"/>
                      <a:pt x="672" y="312"/>
                    </a:cubicBez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99" name="Text Box 26"/>
              <p:cNvSpPr txBox="1">
                <a:spLocks noChangeArrowheads="1"/>
              </p:cNvSpPr>
              <p:nvPr/>
            </p:nvSpPr>
            <p:spPr bwMode="auto">
              <a:xfrm>
                <a:off x="2064" y="3408"/>
                <a:ext cx="1152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3600">
                    <a:latin typeface="Comic Sans MS" pitchFamily="66" charset="0"/>
                  </a:rPr>
                  <a:t>+ m BC</a:t>
                </a:r>
              </a:p>
            </p:txBody>
          </p:sp>
        </p:grpSp>
        <p:sp>
          <p:nvSpPr>
            <p:cNvPr id="46097" name="Line 27"/>
            <p:cNvSpPr>
              <a:spLocks noChangeShapeType="1"/>
            </p:cNvSpPr>
            <p:nvPr/>
          </p:nvSpPr>
          <p:spPr bwMode="auto">
            <a:xfrm>
              <a:off x="2688" y="3264"/>
              <a:ext cx="720" cy="0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02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2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02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2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02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3" grpId="0" animBg="1"/>
      <p:bldP spid="102404" grpId="0" animBg="1"/>
      <p:bldP spid="10240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Oval 2"/>
          <p:cNvSpPr>
            <a:spLocks noChangeArrowheads="1"/>
          </p:cNvSpPr>
          <p:nvPr/>
        </p:nvSpPr>
        <p:spPr bwMode="auto">
          <a:xfrm>
            <a:off x="4419600" y="1295400"/>
            <a:ext cx="3657600" cy="38100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533400" y="304800"/>
            <a:ext cx="838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latin typeface="Comic Sans MS" pitchFamily="66" charset="0"/>
              </a:rPr>
              <a:t>Tell me the measure of the following arcs.</a:t>
            </a:r>
          </a:p>
        </p:txBody>
      </p:sp>
      <p:sp>
        <p:nvSpPr>
          <p:cNvPr id="47108" name="Line 4"/>
          <p:cNvSpPr>
            <a:spLocks noChangeShapeType="1"/>
          </p:cNvSpPr>
          <p:nvPr/>
        </p:nvSpPr>
        <p:spPr bwMode="auto">
          <a:xfrm flipV="1">
            <a:off x="4495800" y="2438400"/>
            <a:ext cx="34290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09" name="Line 5"/>
          <p:cNvSpPr>
            <a:spLocks noChangeShapeType="1"/>
          </p:cNvSpPr>
          <p:nvPr/>
        </p:nvSpPr>
        <p:spPr bwMode="auto">
          <a:xfrm flipH="1">
            <a:off x="6248400" y="3124200"/>
            <a:ext cx="762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0" name="Line 6"/>
          <p:cNvSpPr>
            <a:spLocks noChangeShapeType="1"/>
          </p:cNvSpPr>
          <p:nvPr/>
        </p:nvSpPr>
        <p:spPr bwMode="auto">
          <a:xfrm flipH="1" flipV="1">
            <a:off x="4572000" y="2438400"/>
            <a:ext cx="1752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1" name="Oval 7"/>
          <p:cNvSpPr>
            <a:spLocks noChangeArrowheads="1"/>
          </p:cNvSpPr>
          <p:nvPr/>
        </p:nvSpPr>
        <p:spPr bwMode="auto">
          <a:xfrm>
            <a:off x="6248400" y="3048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5562600" y="3429000"/>
            <a:ext cx="7318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latin typeface="Arial" charset="0"/>
              </a:rPr>
              <a:t>80</a:t>
            </a:r>
            <a:r>
              <a:rPr lang="en-US" sz="2800">
                <a:latin typeface="Arial" charset="0"/>
                <a:sym typeface="Symbol" pitchFamily="18" charset="2"/>
              </a:rPr>
              <a:t></a:t>
            </a:r>
          </a:p>
        </p:txBody>
      </p:sp>
      <p:sp>
        <p:nvSpPr>
          <p:cNvPr id="47113" name="Text Box 9"/>
          <p:cNvSpPr txBox="1">
            <a:spLocks noChangeArrowheads="1"/>
          </p:cNvSpPr>
          <p:nvPr/>
        </p:nvSpPr>
        <p:spPr bwMode="auto">
          <a:xfrm>
            <a:off x="6400800" y="3200400"/>
            <a:ext cx="1219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latin typeface="Arial" charset="0"/>
              </a:rPr>
              <a:t>100</a:t>
            </a:r>
            <a:r>
              <a:rPr lang="en-US" sz="2800">
                <a:latin typeface="Arial" charset="0"/>
                <a:sym typeface="Symbol" pitchFamily="18" charset="2"/>
              </a:rPr>
              <a:t></a:t>
            </a:r>
          </a:p>
        </p:txBody>
      </p:sp>
      <p:sp>
        <p:nvSpPr>
          <p:cNvPr id="47114" name="Text Box 10"/>
          <p:cNvSpPr txBox="1">
            <a:spLocks noChangeArrowheads="1"/>
          </p:cNvSpPr>
          <p:nvPr/>
        </p:nvSpPr>
        <p:spPr bwMode="auto">
          <a:xfrm>
            <a:off x="5334000" y="2895600"/>
            <a:ext cx="1219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latin typeface="Arial" charset="0"/>
              </a:rPr>
              <a:t>40</a:t>
            </a:r>
            <a:r>
              <a:rPr lang="en-US" sz="2800">
                <a:latin typeface="Arial" charset="0"/>
                <a:sym typeface="Symbol" pitchFamily="18" charset="2"/>
              </a:rPr>
              <a:t></a:t>
            </a:r>
          </a:p>
        </p:txBody>
      </p:sp>
      <p:sp>
        <p:nvSpPr>
          <p:cNvPr id="103435" name="Text Box 11"/>
          <p:cNvSpPr txBox="1">
            <a:spLocks noChangeArrowheads="1"/>
          </p:cNvSpPr>
          <p:nvPr/>
        </p:nvSpPr>
        <p:spPr bwMode="auto">
          <a:xfrm>
            <a:off x="5715000" y="2286000"/>
            <a:ext cx="1219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latin typeface="Arial" charset="0"/>
              </a:rPr>
              <a:t>140</a:t>
            </a:r>
            <a:r>
              <a:rPr lang="en-US" sz="2800">
                <a:latin typeface="Arial" charset="0"/>
                <a:sym typeface="Symbol" pitchFamily="18" charset="2"/>
              </a:rPr>
              <a:t></a:t>
            </a:r>
            <a:endParaRPr lang="en-US" sz="2800">
              <a:latin typeface="Arial" charset="0"/>
            </a:endParaRPr>
          </a:p>
        </p:txBody>
      </p:sp>
      <p:sp>
        <p:nvSpPr>
          <p:cNvPr id="47116" name="Text Box 12"/>
          <p:cNvSpPr txBox="1">
            <a:spLocks noChangeArrowheads="1"/>
          </p:cNvSpPr>
          <p:nvPr/>
        </p:nvSpPr>
        <p:spPr bwMode="auto">
          <a:xfrm>
            <a:off x="8077200" y="20574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latin typeface="Comic Sans MS" pitchFamily="66" charset="0"/>
              </a:rPr>
              <a:t>A</a:t>
            </a:r>
          </a:p>
        </p:txBody>
      </p:sp>
      <p:sp>
        <p:nvSpPr>
          <p:cNvPr id="47117" name="Text Box 13"/>
          <p:cNvSpPr txBox="1">
            <a:spLocks noChangeArrowheads="1"/>
          </p:cNvSpPr>
          <p:nvPr/>
        </p:nvSpPr>
        <p:spPr bwMode="auto">
          <a:xfrm>
            <a:off x="6096000" y="51816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latin typeface="Comic Sans MS" pitchFamily="66" charset="0"/>
              </a:rPr>
              <a:t>B</a:t>
            </a:r>
          </a:p>
        </p:txBody>
      </p:sp>
      <p:sp>
        <p:nvSpPr>
          <p:cNvPr id="47118" name="Text Box 14"/>
          <p:cNvSpPr txBox="1">
            <a:spLocks noChangeArrowheads="1"/>
          </p:cNvSpPr>
          <p:nvPr/>
        </p:nvSpPr>
        <p:spPr bwMode="auto">
          <a:xfrm>
            <a:off x="3962400" y="38100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latin typeface="Comic Sans MS" pitchFamily="66" charset="0"/>
              </a:rPr>
              <a:t>C</a:t>
            </a:r>
          </a:p>
        </p:txBody>
      </p:sp>
      <p:sp>
        <p:nvSpPr>
          <p:cNvPr id="47119" name="Text Box 15"/>
          <p:cNvSpPr txBox="1">
            <a:spLocks noChangeArrowheads="1"/>
          </p:cNvSpPr>
          <p:nvPr/>
        </p:nvSpPr>
        <p:spPr bwMode="auto">
          <a:xfrm>
            <a:off x="4038600" y="20574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latin typeface="Comic Sans MS" pitchFamily="66" charset="0"/>
              </a:rPr>
              <a:t>D</a:t>
            </a:r>
          </a:p>
        </p:txBody>
      </p:sp>
      <p:sp>
        <p:nvSpPr>
          <p:cNvPr id="47120" name="Text Box 16"/>
          <p:cNvSpPr txBox="1">
            <a:spLocks noChangeArrowheads="1"/>
          </p:cNvSpPr>
          <p:nvPr/>
        </p:nvSpPr>
        <p:spPr bwMode="auto">
          <a:xfrm>
            <a:off x="6172200" y="25908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latin typeface="Comic Sans MS" pitchFamily="66" charset="0"/>
              </a:rPr>
              <a:t>R</a:t>
            </a:r>
          </a:p>
        </p:txBody>
      </p:sp>
      <p:grpSp>
        <p:nvGrpSpPr>
          <p:cNvPr id="47121" name="Group 17"/>
          <p:cNvGrpSpPr>
            <a:grpSpLocks/>
          </p:cNvGrpSpPr>
          <p:nvPr/>
        </p:nvGrpSpPr>
        <p:grpSpPr bwMode="auto">
          <a:xfrm>
            <a:off x="0" y="990600"/>
            <a:ext cx="2209800" cy="869950"/>
            <a:chOff x="240" y="2736"/>
            <a:chExt cx="1392" cy="548"/>
          </a:xfrm>
        </p:grpSpPr>
        <p:sp>
          <p:nvSpPr>
            <p:cNvPr id="47126" name="Text Box 18"/>
            <p:cNvSpPr txBox="1">
              <a:spLocks noChangeArrowheads="1"/>
            </p:cNvSpPr>
            <p:nvPr/>
          </p:nvSpPr>
          <p:spPr bwMode="auto">
            <a:xfrm>
              <a:off x="240" y="2880"/>
              <a:ext cx="139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>
                  <a:latin typeface="Comic Sans MS" pitchFamily="66" charset="0"/>
                </a:rPr>
                <a:t>m DAB =</a:t>
              </a:r>
            </a:p>
          </p:txBody>
        </p:sp>
        <p:sp>
          <p:nvSpPr>
            <p:cNvPr id="47127" name="Freeform 19"/>
            <p:cNvSpPr>
              <a:spLocks/>
            </p:cNvSpPr>
            <p:nvPr/>
          </p:nvSpPr>
          <p:spPr bwMode="auto">
            <a:xfrm>
              <a:off x="624" y="2736"/>
              <a:ext cx="576" cy="192"/>
            </a:xfrm>
            <a:custGeom>
              <a:avLst/>
              <a:gdLst>
                <a:gd name="T0" fmla="*/ 0 w 672"/>
                <a:gd name="T1" fmla="*/ 31 h 312"/>
                <a:gd name="T2" fmla="*/ 130 w 672"/>
                <a:gd name="T3" fmla="*/ 4 h 312"/>
                <a:gd name="T4" fmla="*/ 285 w 672"/>
                <a:gd name="T5" fmla="*/ 10 h 312"/>
                <a:gd name="T6" fmla="*/ 363 w 672"/>
                <a:gd name="T7" fmla="*/ 45 h 31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72" h="312">
                  <a:moveTo>
                    <a:pt x="0" y="216"/>
                  </a:moveTo>
                  <a:cubicBezTo>
                    <a:pt x="76" y="132"/>
                    <a:pt x="152" y="48"/>
                    <a:pt x="240" y="24"/>
                  </a:cubicBezTo>
                  <a:cubicBezTo>
                    <a:pt x="328" y="0"/>
                    <a:pt x="456" y="24"/>
                    <a:pt x="528" y="72"/>
                  </a:cubicBezTo>
                  <a:cubicBezTo>
                    <a:pt x="600" y="120"/>
                    <a:pt x="648" y="280"/>
                    <a:pt x="672" y="312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7122" name="Freeform 20"/>
          <p:cNvSpPr>
            <a:spLocks/>
          </p:cNvSpPr>
          <p:nvPr/>
        </p:nvSpPr>
        <p:spPr bwMode="auto">
          <a:xfrm>
            <a:off x="609600" y="2362200"/>
            <a:ext cx="852488" cy="228600"/>
          </a:xfrm>
          <a:custGeom>
            <a:avLst/>
            <a:gdLst>
              <a:gd name="T0" fmla="*/ 0 w 672"/>
              <a:gd name="T1" fmla="*/ 2147483647 h 312"/>
              <a:gd name="T2" fmla="*/ 2147483647 w 672"/>
              <a:gd name="T3" fmla="*/ 2147483647 h 312"/>
              <a:gd name="T4" fmla="*/ 2147483647 w 672"/>
              <a:gd name="T5" fmla="*/ 2147483647 h 312"/>
              <a:gd name="T6" fmla="*/ 2147483647 w 672"/>
              <a:gd name="T7" fmla="*/ 2147483647 h 31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72" h="312">
                <a:moveTo>
                  <a:pt x="0" y="216"/>
                </a:moveTo>
                <a:cubicBezTo>
                  <a:pt x="76" y="132"/>
                  <a:pt x="152" y="48"/>
                  <a:pt x="240" y="24"/>
                </a:cubicBezTo>
                <a:cubicBezTo>
                  <a:pt x="328" y="0"/>
                  <a:pt x="456" y="24"/>
                  <a:pt x="528" y="72"/>
                </a:cubicBezTo>
                <a:cubicBezTo>
                  <a:pt x="600" y="120"/>
                  <a:pt x="648" y="280"/>
                  <a:pt x="672" y="31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3" name="Text Box 21"/>
          <p:cNvSpPr txBox="1">
            <a:spLocks noChangeArrowheads="1"/>
          </p:cNvSpPr>
          <p:nvPr/>
        </p:nvSpPr>
        <p:spPr bwMode="auto">
          <a:xfrm>
            <a:off x="0" y="2482850"/>
            <a:ext cx="2133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>
                <a:latin typeface="Comic Sans MS" pitchFamily="66" charset="0"/>
              </a:rPr>
              <a:t>m BCA =</a:t>
            </a:r>
          </a:p>
        </p:txBody>
      </p:sp>
      <p:sp>
        <p:nvSpPr>
          <p:cNvPr id="103446" name="Text Box 22"/>
          <p:cNvSpPr txBox="1">
            <a:spLocks noChangeArrowheads="1"/>
          </p:cNvSpPr>
          <p:nvPr/>
        </p:nvSpPr>
        <p:spPr bwMode="auto">
          <a:xfrm>
            <a:off x="1905000" y="1219200"/>
            <a:ext cx="1752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>
                <a:latin typeface="Arial" charset="0"/>
              </a:rPr>
              <a:t>240</a:t>
            </a:r>
            <a:r>
              <a:rPr lang="en-US" sz="4000" b="1">
                <a:latin typeface="Arial" charset="0"/>
                <a:sym typeface="Symbol" pitchFamily="18" charset="2"/>
              </a:rPr>
              <a:t></a:t>
            </a:r>
            <a:endParaRPr lang="en-US" sz="4000" b="1">
              <a:latin typeface="Arial" charset="0"/>
            </a:endParaRPr>
          </a:p>
        </p:txBody>
      </p:sp>
      <p:sp>
        <p:nvSpPr>
          <p:cNvPr id="103447" name="Text Box 23"/>
          <p:cNvSpPr txBox="1">
            <a:spLocks noChangeArrowheads="1"/>
          </p:cNvSpPr>
          <p:nvPr/>
        </p:nvSpPr>
        <p:spPr bwMode="auto">
          <a:xfrm>
            <a:off x="1981200" y="2422525"/>
            <a:ext cx="1752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>
                <a:latin typeface="Arial" charset="0"/>
              </a:rPr>
              <a:t>260</a:t>
            </a:r>
            <a:r>
              <a:rPr lang="en-US" sz="4000" b="1">
                <a:latin typeface="Arial" charset="0"/>
                <a:sym typeface="Symbol" pitchFamily="18" charset="2"/>
              </a:rPr>
              <a:t></a:t>
            </a:r>
            <a:endParaRPr lang="en-US" sz="4000" b="1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3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3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3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35" grpId="0" autoUpdateAnimBg="0"/>
      <p:bldP spid="103446" grpId="0" autoUpdateAnimBg="0"/>
      <p:bldP spid="103447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WordArt 2"/>
          <p:cNvSpPr>
            <a:spLocks noChangeArrowheads="1" noChangeShapeType="1" noTextEdit="1"/>
          </p:cNvSpPr>
          <p:nvPr/>
        </p:nvSpPr>
        <p:spPr bwMode="auto">
          <a:xfrm>
            <a:off x="2209800" y="76200"/>
            <a:ext cx="48196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CONGRUENT ARCS</a:t>
            </a: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76200" y="1066800"/>
            <a:ext cx="90678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u="sng">
                <a:latin typeface="Comic Sans MS" pitchFamily="66" charset="0"/>
              </a:rPr>
              <a:t>Congruent Arcs</a:t>
            </a:r>
            <a:r>
              <a:rPr lang="en-US" sz="3200" b="1">
                <a:latin typeface="Comic Sans MS" pitchFamily="66" charset="0"/>
              </a:rPr>
              <a:t> have the same measure and MUST come from the same circle or of congruent circles.</a:t>
            </a:r>
          </a:p>
        </p:txBody>
      </p:sp>
      <p:sp>
        <p:nvSpPr>
          <p:cNvPr id="104452" name="Oval 4"/>
          <p:cNvSpPr>
            <a:spLocks noChangeArrowheads="1"/>
          </p:cNvSpPr>
          <p:nvPr/>
        </p:nvSpPr>
        <p:spPr bwMode="auto">
          <a:xfrm>
            <a:off x="762000" y="3048000"/>
            <a:ext cx="1905000" cy="1905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53" name="Line 5"/>
          <p:cNvSpPr>
            <a:spLocks noChangeShapeType="1"/>
          </p:cNvSpPr>
          <p:nvPr/>
        </p:nvSpPr>
        <p:spPr bwMode="auto">
          <a:xfrm>
            <a:off x="762000" y="4038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54" name="Line 6"/>
          <p:cNvSpPr>
            <a:spLocks noChangeShapeType="1"/>
          </p:cNvSpPr>
          <p:nvPr/>
        </p:nvSpPr>
        <p:spPr bwMode="auto">
          <a:xfrm flipH="1" flipV="1">
            <a:off x="1066800" y="3276600"/>
            <a:ext cx="609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55" name="Line 7"/>
          <p:cNvSpPr>
            <a:spLocks noChangeShapeType="1"/>
          </p:cNvSpPr>
          <p:nvPr/>
        </p:nvSpPr>
        <p:spPr bwMode="auto">
          <a:xfrm flipV="1">
            <a:off x="1676400" y="3048000"/>
            <a:ext cx="3048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56" name="Line 8"/>
          <p:cNvSpPr>
            <a:spLocks noChangeShapeType="1"/>
          </p:cNvSpPr>
          <p:nvPr/>
        </p:nvSpPr>
        <p:spPr bwMode="auto">
          <a:xfrm flipV="1">
            <a:off x="1676400" y="35814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57" name="Text Box 9"/>
          <p:cNvSpPr txBox="1">
            <a:spLocks noChangeArrowheads="1"/>
          </p:cNvSpPr>
          <p:nvPr/>
        </p:nvSpPr>
        <p:spPr bwMode="auto">
          <a:xfrm>
            <a:off x="1752600" y="35052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Arial" charset="0"/>
              </a:rPr>
              <a:t>45</a:t>
            </a:r>
          </a:p>
        </p:txBody>
      </p:sp>
      <p:sp>
        <p:nvSpPr>
          <p:cNvPr id="104458" name="Text Box 10"/>
          <p:cNvSpPr txBox="1">
            <a:spLocks noChangeArrowheads="1"/>
          </p:cNvSpPr>
          <p:nvPr/>
        </p:nvSpPr>
        <p:spPr bwMode="auto">
          <a:xfrm>
            <a:off x="990600" y="3657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Arial" charset="0"/>
              </a:rPr>
              <a:t>45</a:t>
            </a:r>
          </a:p>
        </p:txBody>
      </p:sp>
      <p:sp>
        <p:nvSpPr>
          <p:cNvPr id="104459" name="Text Box 11"/>
          <p:cNvSpPr txBox="1">
            <a:spLocks noChangeArrowheads="1"/>
          </p:cNvSpPr>
          <p:nvPr/>
        </p:nvSpPr>
        <p:spPr bwMode="auto">
          <a:xfrm>
            <a:off x="304800" y="38862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Arial" charset="0"/>
              </a:rPr>
              <a:t>A</a:t>
            </a:r>
          </a:p>
        </p:txBody>
      </p:sp>
      <p:sp>
        <p:nvSpPr>
          <p:cNvPr id="104460" name="Text Box 12"/>
          <p:cNvSpPr txBox="1">
            <a:spLocks noChangeArrowheads="1"/>
          </p:cNvSpPr>
          <p:nvPr/>
        </p:nvSpPr>
        <p:spPr bwMode="auto">
          <a:xfrm>
            <a:off x="7620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Arial" charset="0"/>
              </a:rPr>
              <a:t>B</a:t>
            </a:r>
          </a:p>
        </p:txBody>
      </p:sp>
      <p:sp>
        <p:nvSpPr>
          <p:cNvPr id="104461" name="Text Box 13"/>
          <p:cNvSpPr txBox="1">
            <a:spLocks noChangeArrowheads="1"/>
          </p:cNvSpPr>
          <p:nvPr/>
        </p:nvSpPr>
        <p:spPr bwMode="auto">
          <a:xfrm>
            <a:off x="1981200" y="27432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Arial" charset="0"/>
              </a:rPr>
              <a:t>C</a:t>
            </a:r>
          </a:p>
        </p:txBody>
      </p:sp>
      <p:sp>
        <p:nvSpPr>
          <p:cNvPr id="104462" name="Rectangle 14"/>
          <p:cNvSpPr>
            <a:spLocks noChangeArrowheads="1"/>
          </p:cNvSpPr>
          <p:nvPr/>
        </p:nvSpPr>
        <p:spPr bwMode="auto">
          <a:xfrm>
            <a:off x="2667000" y="33528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D</a:t>
            </a:r>
          </a:p>
        </p:txBody>
      </p:sp>
      <p:sp>
        <p:nvSpPr>
          <p:cNvPr id="104463" name="Arc 15"/>
          <p:cNvSpPr>
            <a:spLocks/>
          </p:cNvSpPr>
          <p:nvPr/>
        </p:nvSpPr>
        <p:spPr bwMode="auto">
          <a:xfrm>
            <a:off x="1958975" y="3124200"/>
            <a:ext cx="598488" cy="838200"/>
          </a:xfrm>
          <a:custGeom>
            <a:avLst/>
            <a:gdLst>
              <a:gd name="T0" fmla="*/ 0 w 19890"/>
              <a:gd name="T1" fmla="*/ 22673892 h 21600"/>
              <a:gd name="T2" fmla="*/ 2147483647 w 19890"/>
              <a:gd name="T3" fmla="*/ 2147483647 h 21600"/>
              <a:gd name="T4" fmla="*/ 539393102 w 19890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890" h="21600" fill="none" extrusionOk="0">
                <a:moveTo>
                  <a:pt x="0" y="10"/>
                </a:moveTo>
                <a:cubicBezTo>
                  <a:pt x="219" y="3"/>
                  <a:pt x="438" y="-1"/>
                  <a:pt x="658" y="0"/>
                </a:cubicBezTo>
                <a:cubicBezTo>
                  <a:pt x="8769" y="0"/>
                  <a:pt x="16196" y="4544"/>
                  <a:pt x="19889" y="11766"/>
                </a:cubicBezTo>
              </a:path>
              <a:path w="19890" h="21600" stroke="0" extrusionOk="0">
                <a:moveTo>
                  <a:pt x="0" y="10"/>
                </a:moveTo>
                <a:cubicBezTo>
                  <a:pt x="219" y="3"/>
                  <a:pt x="438" y="-1"/>
                  <a:pt x="658" y="0"/>
                </a:cubicBezTo>
                <a:cubicBezTo>
                  <a:pt x="8769" y="0"/>
                  <a:pt x="16196" y="4544"/>
                  <a:pt x="19889" y="11766"/>
                </a:cubicBezTo>
                <a:lnTo>
                  <a:pt x="658" y="21600"/>
                </a:lnTo>
                <a:lnTo>
                  <a:pt x="0" y="1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64" name="Arc 16"/>
          <p:cNvSpPr>
            <a:spLocks/>
          </p:cNvSpPr>
          <p:nvPr/>
        </p:nvSpPr>
        <p:spPr bwMode="auto">
          <a:xfrm flipH="1">
            <a:off x="760413" y="3276600"/>
            <a:ext cx="360362" cy="914400"/>
          </a:xfrm>
          <a:custGeom>
            <a:avLst/>
            <a:gdLst>
              <a:gd name="T0" fmla="*/ 283607737 w 21418"/>
              <a:gd name="T1" fmla="*/ 0 h 21308"/>
              <a:gd name="T2" fmla="*/ 1716402658 w 21418"/>
              <a:gd name="T3" fmla="*/ 2147483647 h 21308"/>
              <a:gd name="T4" fmla="*/ 0 w 21418"/>
              <a:gd name="T5" fmla="*/ 2147483647 h 2130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418" h="21308" fill="none" extrusionOk="0">
                <a:moveTo>
                  <a:pt x="3539" y="-1"/>
                </a:moveTo>
                <a:cubicBezTo>
                  <a:pt x="12925" y="1558"/>
                  <a:pt x="20186" y="9076"/>
                  <a:pt x="21418" y="18511"/>
                </a:cubicBezTo>
              </a:path>
              <a:path w="21418" h="21308" stroke="0" extrusionOk="0">
                <a:moveTo>
                  <a:pt x="3539" y="-1"/>
                </a:moveTo>
                <a:cubicBezTo>
                  <a:pt x="12925" y="1558"/>
                  <a:pt x="20186" y="9076"/>
                  <a:pt x="21418" y="18511"/>
                </a:cubicBezTo>
                <a:lnTo>
                  <a:pt x="0" y="21308"/>
                </a:lnTo>
                <a:lnTo>
                  <a:pt x="3539" y="-1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65" name="Oval 17"/>
          <p:cNvSpPr>
            <a:spLocks noChangeArrowheads="1"/>
          </p:cNvSpPr>
          <p:nvPr/>
        </p:nvSpPr>
        <p:spPr bwMode="auto">
          <a:xfrm>
            <a:off x="3886200" y="2667000"/>
            <a:ext cx="9144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66" name="Oval 18"/>
          <p:cNvSpPr>
            <a:spLocks noChangeArrowheads="1"/>
          </p:cNvSpPr>
          <p:nvPr/>
        </p:nvSpPr>
        <p:spPr bwMode="auto">
          <a:xfrm>
            <a:off x="4572000" y="4648200"/>
            <a:ext cx="9144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67" name="Line 19"/>
          <p:cNvSpPr>
            <a:spLocks noChangeShapeType="1"/>
          </p:cNvSpPr>
          <p:nvPr/>
        </p:nvSpPr>
        <p:spPr bwMode="auto">
          <a:xfrm flipH="1">
            <a:off x="4191000" y="31242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68" name="Line 20"/>
          <p:cNvSpPr>
            <a:spLocks noChangeShapeType="1"/>
          </p:cNvSpPr>
          <p:nvPr/>
        </p:nvSpPr>
        <p:spPr bwMode="auto">
          <a:xfrm flipH="1">
            <a:off x="4876800" y="51054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69" name="Line 21"/>
          <p:cNvSpPr>
            <a:spLocks noChangeShapeType="1"/>
          </p:cNvSpPr>
          <p:nvPr/>
        </p:nvSpPr>
        <p:spPr bwMode="auto">
          <a:xfrm>
            <a:off x="4191000" y="3352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70" name="Line 22"/>
          <p:cNvSpPr>
            <a:spLocks noChangeShapeType="1"/>
          </p:cNvSpPr>
          <p:nvPr/>
        </p:nvSpPr>
        <p:spPr bwMode="auto">
          <a:xfrm>
            <a:off x="4800600" y="5410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71" name="Line 23"/>
          <p:cNvSpPr>
            <a:spLocks noChangeShapeType="1"/>
          </p:cNvSpPr>
          <p:nvPr/>
        </p:nvSpPr>
        <p:spPr bwMode="auto">
          <a:xfrm>
            <a:off x="4343400" y="3124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72" name="Line 24"/>
          <p:cNvSpPr>
            <a:spLocks noChangeShapeType="1"/>
          </p:cNvSpPr>
          <p:nvPr/>
        </p:nvSpPr>
        <p:spPr bwMode="auto">
          <a:xfrm>
            <a:off x="5029200" y="5105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73" name="Freeform 25"/>
          <p:cNvSpPr>
            <a:spLocks/>
          </p:cNvSpPr>
          <p:nvPr/>
        </p:nvSpPr>
        <p:spPr bwMode="auto">
          <a:xfrm>
            <a:off x="4208463" y="3116263"/>
            <a:ext cx="615950" cy="496887"/>
          </a:xfrm>
          <a:custGeom>
            <a:avLst/>
            <a:gdLst>
              <a:gd name="T0" fmla="*/ 0 w 388"/>
              <a:gd name="T1" fmla="*/ 2147483647 h 313"/>
              <a:gd name="T2" fmla="*/ 2147483647 w 388"/>
              <a:gd name="T3" fmla="*/ 2147483647 h 313"/>
              <a:gd name="T4" fmla="*/ 2147483647 w 388"/>
              <a:gd name="T5" fmla="*/ 2147483647 h 313"/>
              <a:gd name="T6" fmla="*/ 2147483647 w 388"/>
              <a:gd name="T7" fmla="*/ 2147483647 h 313"/>
              <a:gd name="T8" fmla="*/ 2147483647 w 388"/>
              <a:gd name="T9" fmla="*/ 2147483647 h 313"/>
              <a:gd name="T10" fmla="*/ 2147483647 w 388"/>
              <a:gd name="T11" fmla="*/ 2147483647 h 313"/>
              <a:gd name="T12" fmla="*/ 2147483647 w 388"/>
              <a:gd name="T13" fmla="*/ 2147483647 h 313"/>
              <a:gd name="T14" fmla="*/ 2147483647 w 388"/>
              <a:gd name="T15" fmla="*/ 0 h 31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388" h="313">
                <a:moveTo>
                  <a:pt x="0" y="266"/>
                </a:moveTo>
                <a:cubicBezTo>
                  <a:pt x="49" y="313"/>
                  <a:pt x="107" y="289"/>
                  <a:pt x="174" y="284"/>
                </a:cubicBezTo>
                <a:cubicBezTo>
                  <a:pt x="238" y="263"/>
                  <a:pt x="211" y="273"/>
                  <a:pt x="256" y="256"/>
                </a:cubicBezTo>
                <a:cubicBezTo>
                  <a:pt x="277" y="236"/>
                  <a:pt x="291" y="213"/>
                  <a:pt x="311" y="192"/>
                </a:cubicBezTo>
                <a:cubicBezTo>
                  <a:pt x="337" y="113"/>
                  <a:pt x="300" y="211"/>
                  <a:pt x="339" y="147"/>
                </a:cubicBezTo>
                <a:cubicBezTo>
                  <a:pt x="344" y="139"/>
                  <a:pt x="344" y="128"/>
                  <a:pt x="348" y="119"/>
                </a:cubicBezTo>
                <a:cubicBezTo>
                  <a:pt x="353" y="109"/>
                  <a:pt x="360" y="101"/>
                  <a:pt x="366" y="92"/>
                </a:cubicBezTo>
                <a:cubicBezTo>
                  <a:pt x="388" y="25"/>
                  <a:pt x="384" y="56"/>
                  <a:pt x="384" y="0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74" name="Freeform 26"/>
          <p:cNvSpPr>
            <a:spLocks/>
          </p:cNvSpPr>
          <p:nvPr/>
        </p:nvSpPr>
        <p:spPr bwMode="auto">
          <a:xfrm>
            <a:off x="4876800" y="5105400"/>
            <a:ext cx="615950" cy="496888"/>
          </a:xfrm>
          <a:custGeom>
            <a:avLst/>
            <a:gdLst>
              <a:gd name="T0" fmla="*/ 0 w 388"/>
              <a:gd name="T1" fmla="*/ 2147483647 h 313"/>
              <a:gd name="T2" fmla="*/ 2147483647 w 388"/>
              <a:gd name="T3" fmla="*/ 2147483647 h 313"/>
              <a:gd name="T4" fmla="*/ 2147483647 w 388"/>
              <a:gd name="T5" fmla="*/ 2147483647 h 313"/>
              <a:gd name="T6" fmla="*/ 2147483647 w 388"/>
              <a:gd name="T7" fmla="*/ 2147483647 h 313"/>
              <a:gd name="T8" fmla="*/ 2147483647 w 388"/>
              <a:gd name="T9" fmla="*/ 2147483647 h 313"/>
              <a:gd name="T10" fmla="*/ 2147483647 w 388"/>
              <a:gd name="T11" fmla="*/ 2147483647 h 313"/>
              <a:gd name="T12" fmla="*/ 2147483647 w 388"/>
              <a:gd name="T13" fmla="*/ 2147483647 h 313"/>
              <a:gd name="T14" fmla="*/ 2147483647 w 388"/>
              <a:gd name="T15" fmla="*/ 0 h 31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388" h="313">
                <a:moveTo>
                  <a:pt x="0" y="266"/>
                </a:moveTo>
                <a:cubicBezTo>
                  <a:pt x="49" y="313"/>
                  <a:pt x="107" y="289"/>
                  <a:pt x="174" y="284"/>
                </a:cubicBezTo>
                <a:cubicBezTo>
                  <a:pt x="238" y="263"/>
                  <a:pt x="211" y="273"/>
                  <a:pt x="256" y="256"/>
                </a:cubicBezTo>
                <a:cubicBezTo>
                  <a:pt x="277" y="236"/>
                  <a:pt x="291" y="213"/>
                  <a:pt x="311" y="192"/>
                </a:cubicBezTo>
                <a:cubicBezTo>
                  <a:pt x="337" y="113"/>
                  <a:pt x="300" y="211"/>
                  <a:pt x="339" y="147"/>
                </a:cubicBezTo>
                <a:cubicBezTo>
                  <a:pt x="344" y="139"/>
                  <a:pt x="344" y="128"/>
                  <a:pt x="348" y="119"/>
                </a:cubicBezTo>
                <a:cubicBezTo>
                  <a:pt x="353" y="109"/>
                  <a:pt x="360" y="101"/>
                  <a:pt x="366" y="92"/>
                </a:cubicBezTo>
                <a:cubicBezTo>
                  <a:pt x="388" y="25"/>
                  <a:pt x="384" y="56"/>
                  <a:pt x="384" y="0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75" name="Oval 27"/>
          <p:cNvSpPr>
            <a:spLocks noChangeArrowheads="1"/>
          </p:cNvSpPr>
          <p:nvPr/>
        </p:nvSpPr>
        <p:spPr bwMode="auto">
          <a:xfrm>
            <a:off x="6477000" y="3352800"/>
            <a:ext cx="1295400" cy="1371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76" name="Oval 28"/>
          <p:cNvSpPr>
            <a:spLocks noChangeArrowheads="1"/>
          </p:cNvSpPr>
          <p:nvPr/>
        </p:nvSpPr>
        <p:spPr bwMode="auto">
          <a:xfrm>
            <a:off x="5943600" y="2819400"/>
            <a:ext cx="2286000" cy="2514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77" name="Line 29"/>
          <p:cNvSpPr>
            <a:spLocks noChangeShapeType="1"/>
          </p:cNvSpPr>
          <p:nvPr/>
        </p:nvSpPr>
        <p:spPr bwMode="auto">
          <a:xfrm flipV="1">
            <a:off x="7086600" y="2895600"/>
            <a:ext cx="3048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78" name="Line 30"/>
          <p:cNvSpPr>
            <a:spLocks noChangeShapeType="1"/>
          </p:cNvSpPr>
          <p:nvPr/>
        </p:nvSpPr>
        <p:spPr bwMode="auto">
          <a:xfrm>
            <a:off x="7086600" y="4038600"/>
            <a:ext cx="1066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9" name="Text Box 31"/>
          <p:cNvSpPr txBox="1">
            <a:spLocks noChangeArrowheads="1"/>
          </p:cNvSpPr>
          <p:nvPr/>
        </p:nvSpPr>
        <p:spPr bwMode="auto">
          <a:xfrm>
            <a:off x="7239000" y="3810000"/>
            <a:ext cx="228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1800">
              <a:latin typeface="Arial" charset="0"/>
            </a:endParaRPr>
          </a:p>
        </p:txBody>
      </p:sp>
      <p:sp>
        <p:nvSpPr>
          <p:cNvPr id="104480" name="Text Box 32"/>
          <p:cNvSpPr txBox="1">
            <a:spLocks noChangeArrowheads="1"/>
          </p:cNvSpPr>
          <p:nvPr/>
        </p:nvSpPr>
        <p:spPr bwMode="auto">
          <a:xfrm>
            <a:off x="7086600" y="38100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Arial" charset="0"/>
              </a:rPr>
              <a:t>110</a:t>
            </a:r>
          </a:p>
        </p:txBody>
      </p:sp>
      <p:sp>
        <p:nvSpPr>
          <p:cNvPr id="104481" name="Freeform 33"/>
          <p:cNvSpPr>
            <a:spLocks/>
          </p:cNvSpPr>
          <p:nvPr/>
        </p:nvSpPr>
        <p:spPr bwMode="auto">
          <a:xfrm>
            <a:off x="7272338" y="3363913"/>
            <a:ext cx="517525" cy="1058862"/>
          </a:xfrm>
          <a:custGeom>
            <a:avLst/>
            <a:gdLst>
              <a:gd name="T0" fmla="*/ 0 w 326"/>
              <a:gd name="T1" fmla="*/ 0 h 667"/>
              <a:gd name="T2" fmla="*/ 2147483647 w 326"/>
              <a:gd name="T3" fmla="*/ 2147483647 h 667"/>
              <a:gd name="T4" fmla="*/ 2147483647 w 326"/>
              <a:gd name="T5" fmla="*/ 2147483647 h 667"/>
              <a:gd name="T6" fmla="*/ 2147483647 w 326"/>
              <a:gd name="T7" fmla="*/ 2147483647 h 667"/>
              <a:gd name="T8" fmla="*/ 2147483647 w 326"/>
              <a:gd name="T9" fmla="*/ 2147483647 h 667"/>
              <a:gd name="T10" fmla="*/ 2147483647 w 326"/>
              <a:gd name="T11" fmla="*/ 2147483647 h 667"/>
              <a:gd name="T12" fmla="*/ 2147483647 w 326"/>
              <a:gd name="T13" fmla="*/ 2147483647 h 66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26" h="667">
                <a:moveTo>
                  <a:pt x="0" y="0"/>
                </a:moveTo>
                <a:cubicBezTo>
                  <a:pt x="36" y="7"/>
                  <a:pt x="74" y="5"/>
                  <a:pt x="109" y="18"/>
                </a:cubicBezTo>
                <a:cubicBezTo>
                  <a:pt x="142" y="30"/>
                  <a:pt x="206" y="113"/>
                  <a:pt x="228" y="146"/>
                </a:cubicBezTo>
                <a:cubicBezTo>
                  <a:pt x="250" y="214"/>
                  <a:pt x="221" y="133"/>
                  <a:pt x="256" y="201"/>
                </a:cubicBezTo>
                <a:cubicBezTo>
                  <a:pt x="274" y="235"/>
                  <a:pt x="280" y="284"/>
                  <a:pt x="292" y="320"/>
                </a:cubicBezTo>
                <a:cubicBezTo>
                  <a:pt x="298" y="338"/>
                  <a:pt x="310" y="375"/>
                  <a:pt x="310" y="375"/>
                </a:cubicBezTo>
                <a:cubicBezTo>
                  <a:pt x="306" y="445"/>
                  <a:pt x="326" y="606"/>
                  <a:pt x="265" y="667"/>
                </a:cubicBezTo>
              </a:path>
            </a:pathLst>
          </a:custGeom>
          <a:noFill/>
          <a:ln w="38100" cmpd="sng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82" name="Freeform 34"/>
          <p:cNvSpPr>
            <a:spLocks/>
          </p:cNvSpPr>
          <p:nvPr/>
        </p:nvSpPr>
        <p:spPr bwMode="auto">
          <a:xfrm>
            <a:off x="7388225" y="2870200"/>
            <a:ext cx="858838" cy="1755775"/>
          </a:xfrm>
          <a:custGeom>
            <a:avLst/>
            <a:gdLst>
              <a:gd name="T0" fmla="*/ 0 w 541"/>
              <a:gd name="T1" fmla="*/ 0 h 1106"/>
              <a:gd name="T2" fmla="*/ 2147483647 w 541"/>
              <a:gd name="T3" fmla="*/ 2147483647 h 1106"/>
              <a:gd name="T4" fmla="*/ 2147483647 w 541"/>
              <a:gd name="T5" fmla="*/ 2147483647 h 1106"/>
              <a:gd name="T6" fmla="*/ 2147483647 w 541"/>
              <a:gd name="T7" fmla="*/ 2147483647 h 1106"/>
              <a:gd name="T8" fmla="*/ 2147483647 w 541"/>
              <a:gd name="T9" fmla="*/ 2147483647 h 1106"/>
              <a:gd name="T10" fmla="*/ 2147483647 w 541"/>
              <a:gd name="T11" fmla="*/ 2147483647 h 1106"/>
              <a:gd name="T12" fmla="*/ 2147483647 w 541"/>
              <a:gd name="T13" fmla="*/ 2147483647 h 1106"/>
              <a:gd name="T14" fmla="*/ 2147483647 w 541"/>
              <a:gd name="T15" fmla="*/ 2147483647 h 1106"/>
              <a:gd name="T16" fmla="*/ 2147483647 w 541"/>
              <a:gd name="T17" fmla="*/ 2147483647 h 1106"/>
              <a:gd name="T18" fmla="*/ 2147483647 w 541"/>
              <a:gd name="T19" fmla="*/ 2147483647 h 1106"/>
              <a:gd name="T20" fmla="*/ 2147483647 w 541"/>
              <a:gd name="T21" fmla="*/ 2147483647 h 1106"/>
              <a:gd name="T22" fmla="*/ 2147483647 w 541"/>
              <a:gd name="T23" fmla="*/ 2147483647 h 110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541" h="1106">
                <a:moveTo>
                  <a:pt x="0" y="0"/>
                </a:moveTo>
                <a:cubicBezTo>
                  <a:pt x="5" y="1"/>
                  <a:pt x="56" y="13"/>
                  <a:pt x="64" y="18"/>
                </a:cubicBezTo>
                <a:cubicBezTo>
                  <a:pt x="128" y="57"/>
                  <a:pt x="30" y="20"/>
                  <a:pt x="109" y="46"/>
                </a:cubicBezTo>
                <a:cubicBezTo>
                  <a:pt x="165" y="99"/>
                  <a:pt x="80" y="24"/>
                  <a:pt x="164" y="73"/>
                </a:cubicBezTo>
                <a:cubicBezTo>
                  <a:pt x="175" y="80"/>
                  <a:pt x="182" y="93"/>
                  <a:pt x="192" y="101"/>
                </a:cubicBezTo>
                <a:cubicBezTo>
                  <a:pt x="226" y="129"/>
                  <a:pt x="259" y="160"/>
                  <a:pt x="301" y="174"/>
                </a:cubicBezTo>
                <a:cubicBezTo>
                  <a:pt x="336" y="208"/>
                  <a:pt x="352" y="248"/>
                  <a:pt x="393" y="274"/>
                </a:cubicBezTo>
                <a:cubicBezTo>
                  <a:pt x="446" y="354"/>
                  <a:pt x="463" y="440"/>
                  <a:pt x="493" y="530"/>
                </a:cubicBezTo>
                <a:cubicBezTo>
                  <a:pt x="502" y="558"/>
                  <a:pt x="512" y="585"/>
                  <a:pt x="521" y="613"/>
                </a:cubicBezTo>
                <a:cubicBezTo>
                  <a:pt x="524" y="622"/>
                  <a:pt x="530" y="640"/>
                  <a:pt x="530" y="640"/>
                </a:cubicBezTo>
                <a:cubicBezTo>
                  <a:pt x="541" y="719"/>
                  <a:pt x="538" y="799"/>
                  <a:pt x="521" y="878"/>
                </a:cubicBezTo>
                <a:cubicBezTo>
                  <a:pt x="505" y="956"/>
                  <a:pt x="466" y="1026"/>
                  <a:pt x="466" y="1106"/>
                </a:cubicBezTo>
              </a:path>
            </a:pathLst>
          </a:custGeom>
          <a:noFill/>
          <a:ln w="38100" cmpd="sng">
            <a:solidFill>
              <a:srgbClr val="99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83" name="Line 35"/>
          <p:cNvSpPr>
            <a:spLocks noChangeShapeType="1"/>
          </p:cNvSpPr>
          <p:nvPr/>
        </p:nvSpPr>
        <p:spPr bwMode="auto">
          <a:xfrm>
            <a:off x="5867400" y="2209800"/>
            <a:ext cx="2514600" cy="358140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84" name="Line 36"/>
          <p:cNvSpPr>
            <a:spLocks noChangeShapeType="1"/>
          </p:cNvSpPr>
          <p:nvPr/>
        </p:nvSpPr>
        <p:spPr bwMode="auto">
          <a:xfrm flipH="1">
            <a:off x="6019800" y="2133600"/>
            <a:ext cx="2286000" cy="358140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5105400" y="6091238"/>
            <a:ext cx="41259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Arc length is proportional to “r”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4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04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04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04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04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04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04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04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104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104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104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104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04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04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4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4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104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104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104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104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04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104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1" dur="500"/>
                                        <p:tgtEl>
                                          <p:spTgt spid="104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2" grpId="0" animBg="1"/>
      <p:bldP spid="104453" grpId="0" animBg="1"/>
      <p:bldP spid="104454" grpId="0" animBg="1"/>
      <p:bldP spid="104455" grpId="0" animBg="1"/>
      <p:bldP spid="104456" grpId="0" animBg="1"/>
      <p:bldP spid="104457" grpId="0"/>
      <p:bldP spid="104458" grpId="0"/>
      <p:bldP spid="104459" grpId="0"/>
      <p:bldP spid="104460" grpId="0"/>
      <p:bldP spid="104461" grpId="0"/>
      <p:bldP spid="104462" grpId="0"/>
      <p:bldP spid="104463" grpId="0" animBg="1"/>
      <p:bldP spid="104464" grpId="0" animBg="1"/>
      <p:bldP spid="104465" grpId="0" animBg="1"/>
      <p:bldP spid="104466" grpId="0" animBg="1"/>
      <p:bldP spid="104467" grpId="0" animBg="1"/>
      <p:bldP spid="104468" grpId="0" animBg="1"/>
      <p:bldP spid="104469" grpId="0" animBg="1"/>
      <p:bldP spid="104470" grpId="0" animBg="1"/>
      <p:bldP spid="104471" grpId="0" animBg="1"/>
      <p:bldP spid="104472" grpId="0" animBg="1"/>
      <p:bldP spid="104473" grpId="0" animBg="1"/>
      <p:bldP spid="104474" grpId="0" animBg="1"/>
      <p:bldP spid="104475" grpId="0" animBg="1"/>
      <p:bldP spid="104476" grpId="0" animBg="1"/>
      <p:bldP spid="104477" grpId="0" animBg="1"/>
      <p:bldP spid="104478" grpId="0" animBg="1"/>
      <p:bldP spid="104480" grpId="0"/>
      <p:bldP spid="104481" grpId="0" animBg="1"/>
      <p:bldP spid="104482" grpId="0" animBg="1"/>
      <p:bldP spid="104483" grpId="0" animBg="1"/>
      <p:bldP spid="104484" grpId="0" animBg="1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WordArt 2"/>
          <p:cNvSpPr>
            <a:spLocks noChangeArrowheads="1" noChangeShapeType="1" noTextEdit="1"/>
          </p:cNvSpPr>
          <p:nvPr/>
        </p:nvSpPr>
        <p:spPr bwMode="auto">
          <a:xfrm>
            <a:off x="1524000" y="838200"/>
            <a:ext cx="5638800" cy="46482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25204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Impact"/>
              </a:rPr>
              <a:t>Unit 3</a:t>
            </a:r>
          </a:p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Impact"/>
              </a:rPr>
              <a:t>Circles</a:t>
            </a:r>
          </a:p>
        </p:txBody>
      </p:sp>
      <p:sp>
        <p:nvSpPr>
          <p:cNvPr id="29699" name="Oval 3"/>
          <p:cNvSpPr>
            <a:spLocks noChangeArrowheads="1"/>
          </p:cNvSpPr>
          <p:nvPr/>
        </p:nvSpPr>
        <p:spPr bwMode="auto">
          <a:xfrm>
            <a:off x="533400" y="304800"/>
            <a:ext cx="1371600" cy="1371600"/>
          </a:xfrm>
          <a:prstGeom prst="ellipse">
            <a:avLst/>
          </a:prstGeom>
          <a:solidFill>
            <a:srgbClr val="FFFF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9700" name="Oval 4"/>
          <p:cNvSpPr>
            <a:spLocks noChangeArrowheads="1"/>
          </p:cNvSpPr>
          <p:nvPr/>
        </p:nvSpPr>
        <p:spPr bwMode="auto">
          <a:xfrm>
            <a:off x="457200" y="4876800"/>
            <a:ext cx="1371600" cy="1371600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9701" name="Oval 5"/>
          <p:cNvSpPr>
            <a:spLocks noChangeArrowheads="1"/>
          </p:cNvSpPr>
          <p:nvPr/>
        </p:nvSpPr>
        <p:spPr bwMode="auto">
          <a:xfrm>
            <a:off x="3657600" y="0"/>
            <a:ext cx="1371600" cy="1371600"/>
          </a:xfrm>
          <a:prstGeom prst="ellipse">
            <a:avLst/>
          </a:prstGeom>
          <a:solidFill>
            <a:srgbClr val="CC0099"/>
          </a:solidFill>
          <a:ln w="571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9702" name="Oval 6"/>
          <p:cNvSpPr>
            <a:spLocks noChangeArrowheads="1"/>
          </p:cNvSpPr>
          <p:nvPr/>
        </p:nvSpPr>
        <p:spPr bwMode="auto">
          <a:xfrm>
            <a:off x="3505200" y="5410200"/>
            <a:ext cx="1371600" cy="1371600"/>
          </a:xfrm>
          <a:prstGeom prst="ellipse">
            <a:avLst/>
          </a:prstGeom>
          <a:solidFill>
            <a:srgbClr val="FF99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9703" name="Oval 7"/>
          <p:cNvSpPr>
            <a:spLocks noChangeArrowheads="1"/>
          </p:cNvSpPr>
          <p:nvPr/>
        </p:nvSpPr>
        <p:spPr bwMode="auto">
          <a:xfrm>
            <a:off x="5867400" y="4800600"/>
            <a:ext cx="1371600" cy="1371600"/>
          </a:xfrm>
          <a:prstGeom prst="ellipse">
            <a:avLst/>
          </a:prstGeom>
          <a:solidFill>
            <a:srgbClr val="996633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9704" name="Oval 8"/>
          <p:cNvSpPr>
            <a:spLocks noChangeArrowheads="1"/>
          </p:cNvSpPr>
          <p:nvPr/>
        </p:nvSpPr>
        <p:spPr bwMode="auto">
          <a:xfrm>
            <a:off x="7315200" y="152400"/>
            <a:ext cx="1371600" cy="1371600"/>
          </a:xfrm>
          <a:prstGeom prst="ellipse">
            <a:avLst/>
          </a:prstGeom>
          <a:solidFill>
            <a:schemeClr val="hlink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9705" name="Oval 9"/>
          <p:cNvSpPr>
            <a:spLocks noChangeArrowheads="1"/>
          </p:cNvSpPr>
          <p:nvPr/>
        </p:nvSpPr>
        <p:spPr bwMode="auto">
          <a:xfrm>
            <a:off x="0" y="2895600"/>
            <a:ext cx="1371600" cy="1371600"/>
          </a:xfrm>
          <a:prstGeom prst="ellipse">
            <a:avLst/>
          </a:prstGeom>
          <a:solidFill>
            <a:srgbClr val="FF00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pic>
        <p:nvPicPr>
          <p:cNvPr id="29706" name="Picture 10" descr="MCED00277_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2133600"/>
            <a:ext cx="1500188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rgbClr val="FF6600"/>
                </a:solidFill>
                <a:latin typeface="Comic Sans MS" pitchFamily="66" charset="0"/>
              </a:rPr>
              <a:t>Classwork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12825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z="4200" b="1" smtClean="0"/>
          </a:p>
          <a:p>
            <a:pPr eaLnBrk="1" hangingPunct="1"/>
            <a:r>
              <a:rPr lang="en-US" sz="4200" b="1" smtClean="0">
                <a:latin typeface="Comic Sans MS" pitchFamily="66" charset="0"/>
              </a:rPr>
              <a:t>Practice Worksheet</a:t>
            </a:r>
            <a:endParaRPr lang="en-US" sz="4200" b="1" smtClean="0"/>
          </a:p>
        </p:txBody>
      </p:sp>
      <p:pic>
        <p:nvPicPr>
          <p:cNvPr id="49156" name="Picture 4" descr="j043554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276600"/>
            <a:ext cx="20574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smtClean="0">
                <a:solidFill>
                  <a:schemeClr val="tx1"/>
                </a:solidFill>
                <a:latin typeface="Comic Sans MS" pitchFamily="66" charset="0"/>
              </a:rPr>
              <a:t>Homework: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z="4200" b="1" smtClean="0"/>
          </a:p>
          <a:p>
            <a:pPr eaLnBrk="1" hangingPunct="1"/>
            <a:r>
              <a:rPr lang="en-US" sz="4200" b="1" smtClean="0">
                <a:latin typeface="Comic Sans MS" pitchFamily="66" charset="0"/>
              </a:rPr>
              <a:t>Practice Worksheet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Oval 2"/>
          <p:cNvSpPr>
            <a:spLocks noChangeArrowheads="1"/>
          </p:cNvSpPr>
          <p:nvPr/>
        </p:nvSpPr>
        <p:spPr bwMode="auto">
          <a:xfrm>
            <a:off x="38100" y="1143000"/>
            <a:ext cx="3886200" cy="3962400"/>
          </a:xfrm>
          <a:prstGeom prst="ellipse">
            <a:avLst/>
          </a:prstGeom>
          <a:noFill/>
          <a:ln w="57150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Parts of a Circle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3962400" y="990600"/>
            <a:ext cx="5181600" cy="344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b="1" u="sng">
                <a:solidFill>
                  <a:srgbClr val="3333CC"/>
                </a:solidFill>
                <a:latin typeface="Comic Sans MS" pitchFamily="66" charset="0"/>
              </a:rPr>
              <a:t>Circle</a:t>
            </a:r>
            <a:r>
              <a:rPr lang="en-US" sz="4400" b="1">
                <a:solidFill>
                  <a:srgbClr val="000000"/>
                </a:solidFill>
                <a:latin typeface="Comic Sans MS" pitchFamily="66" charset="0"/>
              </a:rPr>
              <a:t> – set of all points _________ from a given point called the _____  of the circle.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1866900" y="2286000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4114800" y="4724400"/>
            <a:ext cx="2667000" cy="666750"/>
          </a:xfrm>
          <a:prstGeom prst="rect">
            <a:avLst/>
          </a:prstGeom>
          <a:noFill/>
          <a:ln w="57150" cmpd="thinThick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400" b="1">
                <a:solidFill>
                  <a:srgbClr val="000000"/>
                </a:solidFill>
                <a:sym typeface="Wingdings" pitchFamily="2" charset="2"/>
              </a:rPr>
              <a:t>Symbol:</a:t>
            </a:r>
            <a:endParaRPr lang="en-US" sz="3400" b="1">
              <a:solidFill>
                <a:srgbClr val="000000"/>
              </a:solidFill>
            </a:endParaRPr>
          </a:p>
        </p:txBody>
      </p:sp>
      <p:sp>
        <p:nvSpPr>
          <p:cNvPr id="31751" name="Oval 7"/>
          <p:cNvSpPr>
            <a:spLocks noChangeArrowheads="1"/>
          </p:cNvSpPr>
          <p:nvPr/>
        </p:nvSpPr>
        <p:spPr bwMode="auto">
          <a:xfrm>
            <a:off x="1895475" y="3014663"/>
            <a:ext cx="228600" cy="228600"/>
          </a:xfrm>
          <a:prstGeom prst="ellipse">
            <a:avLst/>
          </a:prstGeom>
          <a:solidFill>
            <a:srgbClr val="99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0360" name="Text Box 8"/>
          <p:cNvSpPr txBox="1">
            <a:spLocks noChangeArrowheads="1"/>
          </p:cNvSpPr>
          <p:nvPr/>
        </p:nvSpPr>
        <p:spPr bwMode="auto">
          <a:xfrm>
            <a:off x="5867400" y="1828800"/>
            <a:ext cx="31242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400" b="1">
                <a:solidFill>
                  <a:srgbClr val="FF3300"/>
                </a:solidFill>
                <a:latin typeface="Lucida Handwriting" pitchFamily="66" charset="0"/>
              </a:rPr>
              <a:t>equidistant</a:t>
            </a:r>
          </a:p>
        </p:txBody>
      </p:sp>
      <p:sp>
        <p:nvSpPr>
          <p:cNvPr id="100361" name="Text Box 9"/>
          <p:cNvSpPr txBox="1">
            <a:spLocks noChangeArrowheads="1"/>
          </p:cNvSpPr>
          <p:nvPr/>
        </p:nvSpPr>
        <p:spPr bwMode="auto">
          <a:xfrm>
            <a:off x="6934200" y="3175000"/>
            <a:ext cx="1828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400" b="1">
                <a:solidFill>
                  <a:srgbClr val="FF3300"/>
                </a:solidFill>
                <a:latin typeface="Lucida Handwriting" pitchFamily="66" charset="0"/>
              </a:rPr>
              <a:t>center </a:t>
            </a:r>
          </a:p>
        </p:txBody>
      </p:sp>
      <p:grpSp>
        <p:nvGrpSpPr>
          <p:cNvPr id="100362" name="Group 10"/>
          <p:cNvGrpSpPr>
            <a:grpSpLocks/>
          </p:cNvGrpSpPr>
          <p:nvPr/>
        </p:nvGrpSpPr>
        <p:grpSpPr bwMode="auto">
          <a:xfrm>
            <a:off x="5867400" y="4800600"/>
            <a:ext cx="762000" cy="457200"/>
            <a:chOff x="4992" y="1920"/>
            <a:chExt cx="480" cy="288"/>
          </a:xfrm>
        </p:grpSpPr>
        <p:sp>
          <p:nvSpPr>
            <p:cNvPr id="31755" name="Oval 11"/>
            <p:cNvSpPr>
              <a:spLocks noChangeArrowheads="1"/>
            </p:cNvSpPr>
            <p:nvPr/>
          </p:nvSpPr>
          <p:spPr bwMode="auto">
            <a:xfrm>
              <a:off x="4992" y="1968"/>
              <a:ext cx="192" cy="19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1756" name="Oval 12"/>
            <p:cNvSpPr>
              <a:spLocks noChangeArrowheads="1"/>
            </p:cNvSpPr>
            <p:nvPr/>
          </p:nvSpPr>
          <p:spPr bwMode="auto">
            <a:xfrm>
              <a:off x="5064" y="2040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1757" name="Text Box 13"/>
            <p:cNvSpPr txBox="1">
              <a:spLocks noChangeArrowheads="1"/>
            </p:cNvSpPr>
            <p:nvPr/>
          </p:nvSpPr>
          <p:spPr bwMode="auto">
            <a:xfrm>
              <a:off x="5184" y="192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>
                  <a:solidFill>
                    <a:srgbClr val="000000"/>
                  </a:solidFill>
                </a:rPr>
                <a:t>C</a:t>
              </a:r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0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0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0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 animBg="1"/>
      <p:bldP spid="100360" grpId="0" autoUpdateAnimBg="0"/>
      <p:bldP spid="10036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Line 1026"/>
          <p:cNvSpPr>
            <a:spLocks noChangeShapeType="1"/>
          </p:cNvSpPr>
          <p:nvPr/>
        </p:nvSpPr>
        <p:spPr bwMode="auto">
          <a:xfrm flipV="1">
            <a:off x="1143000" y="3200400"/>
            <a:ext cx="3733800" cy="1981200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1" name="Text Box 1027"/>
          <p:cNvSpPr txBox="1">
            <a:spLocks noChangeArrowheads="1"/>
          </p:cNvSpPr>
          <p:nvPr/>
        </p:nvSpPr>
        <p:spPr bwMode="auto">
          <a:xfrm>
            <a:off x="5105400" y="1295400"/>
            <a:ext cx="403860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200" b="1">
                <a:solidFill>
                  <a:srgbClr val="FFFF00"/>
                </a:solidFill>
                <a:latin typeface="Comic Sans MS" pitchFamily="66" charset="0"/>
              </a:rPr>
              <a:t>CHORD:</a:t>
            </a:r>
          </a:p>
        </p:txBody>
      </p:sp>
      <p:sp>
        <p:nvSpPr>
          <p:cNvPr id="32772" name="Line 1028"/>
          <p:cNvSpPr>
            <a:spLocks noChangeShapeType="1"/>
          </p:cNvSpPr>
          <p:nvPr/>
        </p:nvSpPr>
        <p:spPr bwMode="auto">
          <a:xfrm flipV="1">
            <a:off x="228600" y="838200"/>
            <a:ext cx="2209800" cy="21336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Line 1029"/>
          <p:cNvSpPr>
            <a:spLocks noChangeShapeType="1"/>
          </p:cNvSpPr>
          <p:nvPr/>
        </p:nvSpPr>
        <p:spPr bwMode="auto">
          <a:xfrm>
            <a:off x="3200400" y="914400"/>
            <a:ext cx="1600200" cy="1828800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4" name="Line 1030"/>
          <p:cNvSpPr>
            <a:spLocks noChangeShapeType="1"/>
          </p:cNvSpPr>
          <p:nvPr/>
        </p:nvSpPr>
        <p:spPr bwMode="auto">
          <a:xfrm flipV="1">
            <a:off x="304800" y="2895600"/>
            <a:ext cx="4572000" cy="914400"/>
          </a:xfrm>
          <a:prstGeom prst="line">
            <a:avLst/>
          </a:prstGeom>
          <a:noFill/>
          <a:ln w="76200">
            <a:solidFill>
              <a:srgbClr val="66FF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0" name="Text Box 1032"/>
          <p:cNvSpPr txBox="1">
            <a:spLocks noChangeArrowheads="1"/>
          </p:cNvSpPr>
          <p:nvPr/>
        </p:nvSpPr>
        <p:spPr bwMode="auto">
          <a:xfrm>
            <a:off x="5245100" y="1981200"/>
            <a:ext cx="3746500" cy="240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800" b="1">
                <a:solidFill>
                  <a:srgbClr val="FF00FF"/>
                </a:solidFill>
                <a:latin typeface="Lucida Handwriting" pitchFamily="66" charset="0"/>
              </a:rPr>
              <a:t>A segment whose endpoints are on the circle</a:t>
            </a:r>
          </a:p>
        </p:txBody>
      </p:sp>
      <p:sp>
        <p:nvSpPr>
          <p:cNvPr id="32776" name="Oval 1033"/>
          <p:cNvSpPr>
            <a:spLocks noChangeArrowheads="1"/>
          </p:cNvSpPr>
          <p:nvPr/>
        </p:nvSpPr>
        <p:spPr bwMode="auto">
          <a:xfrm>
            <a:off x="228600" y="838200"/>
            <a:ext cx="4648200" cy="4800600"/>
          </a:xfrm>
          <a:prstGeom prst="ellipse">
            <a:avLst/>
          </a:prstGeom>
          <a:noFill/>
          <a:ln w="7620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0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Oval 3"/>
          <p:cNvSpPr>
            <a:spLocks noChangeArrowheads="1"/>
          </p:cNvSpPr>
          <p:nvPr/>
        </p:nvSpPr>
        <p:spPr bwMode="auto">
          <a:xfrm>
            <a:off x="228600" y="1219200"/>
            <a:ext cx="4419600" cy="4648200"/>
          </a:xfrm>
          <a:prstGeom prst="ellipse">
            <a:avLst/>
          </a:prstGeom>
          <a:solidFill>
            <a:schemeClr val="accent1"/>
          </a:solidFill>
          <a:ln w="762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3795" name="Text Box 4"/>
          <p:cNvSpPr txBox="1">
            <a:spLocks noChangeArrowheads="1"/>
          </p:cNvSpPr>
          <p:nvPr/>
        </p:nvSpPr>
        <p:spPr bwMode="auto">
          <a:xfrm>
            <a:off x="2209800" y="2743200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000000"/>
                </a:solidFill>
              </a:rPr>
              <a:t>P</a:t>
            </a:r>
          </a:p>
        </p:txBody>
      </p:sp>
      <p:sp>
        <p:nvSpPr>
          <p:cNvPr id="33796" name="Text Box 5"/>
          <p:cNvSpPr txBox="1">
            <a:spLocks noChangeArrowheads="1"/>
          </p:cNvSpPr>
          <p:nvPr/>
        </p:nvSpPr>
        <p:spPr bwMode="auto">
          <a:xfrm>
            <a:off x="4953000" y="1066800"/>
            <a:ext cx="4191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b="1">
                <a:solidFill>
                  <a:srgbClr val="3333CC"/>
                </a:solidFill>
                <a:latin typeface="Comic Sans MS" pitchFamily="66" charset="0"/>
              </a:rPr>
              <a:t>RADIUS:</a:t>
            </a: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3797" name="Line 6"/>
          <p:cNvSpPr>
            <a:spLocks noChangeShapeType="1"/>
          </p:cNvSpPr>
          <p:nvPr/>
        </p:nvSpPr>
        <p:spPr bwMode="auto">
          <a:xfrm flipV="1">
            <a:off x="2362200" y="2590800"/>
            <a:ext cx="2133600" cy="99060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8" name="Oval 7"/>
          <p:cNvSpPr>
            <a:spLocks noChangeArrowheads="1"/>
          </p:cNvSpPr>
          <p:nvPr/>
        </p:nvSpPr>
        <p:spPr bwMode="auto">
          <a:xfrm>
            <a:off x="2238375" y="3471863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4953000" y="1905000"/>
            <a:ext cx="381000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FF3300"/>
                </a:solidFill>
                <a:latin typeface="Lucida Handwriting" pitchFamily="66" charset="0"/>
              </a:rPr>
              <a:t>Distance from the center  to point on circle</a:t>
            </a:r>
          </a:p>
        </p:txBody>
      </p:sp>
      <p:sp>
        <p:nvSpPr>
          <p:cNvPr id="33800" name="Rectangle 9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7696200" cy="533400"/>
          </a:xfrm>
        </p:spPr>
        <p:txBody>
          <a:bodyPr/>
          <a:lstStyle/>
          <a:p>
            <a:pPr algn="l" eaLnBrk="1" hangingPunct="1"/>
            <a:r>
              <a:rPr lang="en-US" smtClean="0"/>
              <a:t>Radius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848600" cy="914400"/>
          </a:xfrm>
        </p:spPr>
        <p:txBody>
          <a:bodyPr/>
          <a:lstStyle/>
          <a:p>
            <a:pPr algn="l" eaLnBrk="1" hangingPunct="1"/>
            <a:r>
              <a:rPr lang="en-US" smtClean="0"/>
              <a:t>Diameter</a:t>
            </a:r>
          </a:p>
        </p:txBody>
      </p:sp>
      <p:sp>
        <p:nvSpPr>
          <p:cNvPr id="34819" name="Oval 3"/>
          <p:cNvSpPr>
            <a:spLocks noChangeArrowheads="1"/>
          </p:cNvSpPr>
          <p:nvPr/>
        </p:nvSpPr>
        <p:spPr bwMode="auto">
          <a:xfrm>
            <a:off x="228600" y="1219200"/>
            <a:ext cx="4419600" cy="4648200"/>
          </a:xfrm>
          <a:prstGeom prst="ellipse">
            <a:avLst/>
          </a:prstGeom>
          <a:solidFill>
            <a:schemeClr val="accent1"/>
          </a:solidFill>
          <a:ln w="762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2209800" y="2743200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000000"/>
                </a:solidFill>
              </a:rPr>
              <a:t>P</a:t>
            </a: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4724400" y="0"/>
            <a:ext cx="441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b="1">
                <a:solidFill>
                  <a:srgbClr val="000000"/>
                </a:solidFill>
                <a:latin typeface="Comic Sans MS" pitchFamily="66" charset="0"/>
              </a:rPr>
              <a:t>DIAMETER:</a:t>
            </a:r>
          </a:p>
        </p:txBody>
      </p:sp>
      <p:sp>
        <p:nvSpPr>
          <p:cNvPr id="34822" name="Line 6"/>
          <p:cNvSpPr>
            <a:spLocks noChangeShapeType="1"/>
          </p:cNvSpPr>
          <p:nvPr/>
        </p:nvSpPr>
        <p:spPr bwMode="auto">
          <a:xfrm>
            <a:off x="1171575" y="1676400"/>
            <a:ext cx="2362200" cy="38862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3" name="Oval 7"/>
          <p:cNvSpPr>
            <a:spLocks noChangeArrowheads="1"/>
          </p:cNvSpPr>
          <p:nvPr/>
        </p:nvSpPr>
        <p:spPr bwMode="auto">
          <a:xfrm>
            <a:off x="2238375" y="3471863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4648200" y="685800"/>
            <a:ext cx="4191000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b="1">
                <a:solidFill>
                  <a:srgbClr val="FF3300"/>
                </a:solidFill>
                <a:latin typeface="Lucida Handwriting" pitchFamily="66" charset="0"/>
              </a:rPr>
              <a:t>Distance across  the circle through its center</a:t>
            </a: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4572000" y="4419600"/>
            <a:ext cx="4572000" cy="125095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800" b="1">
                <a:solidFill>
                  <a:srgbClr val="FFFF00"/>
                </a:solidFill>
                <a:latin typeface="Century Gothic" pitchFamily="34" charset="0"/>
              </a:rPr>
              <a:t>Also known as the longest chord.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9" grpId="0" autoUpdateAnimBg="0"/>
      <p:bldP spid="30730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Oval 2"/>
          <p:cNvSpPr>
            <a:spLocks noChangeArrowheads="1"/>
          </p:cNvSpPr>
          <p:nvPr/>
        </p:nvSpPr>
        <p:spPr bwMode="auto">
          <a:xfrm>
            <a:off x="5791200" y="3657600"/>
            <a:ext cx="3048000" cy="2819400"/>
          </a:xfrm>
          <a:prstGeom prst="ellipse">
            <a:avLst/>
          </a:prstGeom>
          <a:solidFill>
            <a:srgbClr val="3399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5843" name="Oval 3"/>
          <p:cNvSpPr>
            <a:spLocks noChangeArrowheads="1"/>
          </p:cNvSpPr>
          <p:nvPr/>
        </p:nvSpPr>
        <p:spPr bwMode="auto">
          <a:xfrm>
            <a:off x="304800" y="457200"/>
            <a:ext cx="3048000" cy="2819400"/>
          </a:xfrm>
          <a:prstGeom prst="ellipse">
            <a:avLst/>
          </a:prstGeom>
          <a:solidFill>
            <a:srgbClr val="CC00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5844" name="Oval 4"/>
          <p:cNvSpPr>
            <a:spLocks noChangeArrowheads="1"/>
          </p:cNvSpPr>
          <p:nvPr/>
        </p:nvSpPr>
        <p:spPr bwMode="auto">
          <a:xfrm>
            <a:off x="1752600" y="1828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5845" name="Line 5"/>
          <p:cNvSpPr>
            <a:spLocks noChangeShapeType="1"/>
          </p:cNvSpPr>
          <p:nvPr/>
        </p:nvSpPr>
        <p:spPr bwMode="auto">
          <a:xfrm>
            <a:off x="1828800" y="1905000"/>
            <a:ext cx="11430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6" name="Oval 6"/>
          <p:cNvSpPr>
            <a:spLocks noChangeArrowheads="1"/>
          </p:cNvSpPr>
          <p:nvPr/>
        </p:nvSpPr>
        <p:spPr bwMode="auto">
          <a:xfrm>
            <a:off x="5715000" y="457200"/>
            <a:ext cx="3048000" cy="2819400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5847" name="Oval 7"/>
          <p:cNvSpPr>
            <a:spLocks noChangeArrowheads="1"/>
          </p:cNvSpPr>
          <p:nvPr/>
        </p:nvSpPr>
        <p:spPr bwMode="auto">
          <a:xfrm>
            <a:off x="7162800" y="1828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5848" name="Line 8"/>
          <p:cNvSpPr>
            <a:spLocks noChangeShapeType="1"/>
          </p:cNvSpPr>
          <p:nvPr/>
        </p:nvSpPr>
        <p:spPr bwMode="auto">
          <a:xfrm flipV="1">
            <a:off x="5867400" y="1295400"/>
            <a:ext cx="274320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9" name="WordArt 9"/>
          <p:cNvSpPr>
            <a:spLocks noChangeArrowheads="1" noChangeShapeType="1" noTextEdit="1"/>
          </p:cNvSpPr>
          <p:nvPr/>
        </p:nvSpPr>
        <p:spPr bwMode="auto">
          <a:xfrm>
            <a:off x="2438400" y="1828800"/>
            <a:ext cx="400050" cy="5715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12</a:t>
            </a:r>
          </a:p>
        </p:txBody>
      </p:sp>
      <p:sp>
        <p:nvSpPr>
          <p:cNvPr id="35850" name="WordArt 10"/>
          <p:cNvSpPr>
            <a:spLocks noChangeArrowheads="1" noChangeShapeType="1" noTextEdit="1"/>
          </p:cNvSpPr>
          <p:nvPr/>
        </p:nvSpPr>
        <p:spPr bwMode="auto">
          <a:xfrm>
            <a:off x="6934200" y="1066800"/>
            <a:ext cx="466725" cy="79533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Impact"/>
              </a:rPr>
              <a:t>32</a:t>
            </a:r>
          </a:p>
        </p:txBody>
      </p:sp>
      <p:sp>
        <p:nvSpPr>
          <p:cNvPr id="35851" name="Oval 11"/>
          <p:cNvSpPr>
            <a:spLocks noChangeArrowheads="1"/>
          </p:cNvSpPr>
          <p:nvPr/>
        </p:nvSpPr>
        <p:spPr bwMode="auto">
          <a:xfrm>
            <a:off x="381000" y="3657600"/>
            <a:ext cx="3048000" cy="28194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5852" name="Oval 12"/>
          <p:cNvSpPr>
            <a:spLocks noChangeArrowheads="1"/>
          </p:cNvSpPr>
          <p:nvPr/>
        </p:nvSpPr>
        <p:spPr bwMode="auto">
          <a:xfrm>
            <a:off x="1828800" y="5029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5853" name="Line 13"/>
          <p:cNvSpPr>
            <a:spLocks noChangeShapeType="1"/>
          </p:cNvSpPr>
          <p:nvPr/>
        </p:nvSpPr>
        <p:spPr bwMode="auto">
          <a:xfrm>
            <a:off x="7315200" y="5105400"/>
            <a:ext cx="11430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4" name="Oval 14"/>
          <p:cNvSpPr>
            <a:spLocks noChangeArrowheads="1"/>
          </p:cNvSpPr>
          <p:nvPr/>
        </p:nvSpPr>
        <p:spPr bwMode="auto">
          <a:xfrm>
            <a:off x="7239000" y="5029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5855" name="Line 15"/>
          <p:cNvSpPr>
            <a:spLocks noChangeShapeType="1"/>
          </p:cNvSpPr>
          <p:nvPr/>
        </p:nvSpPr>
        <p:spPr bwMode="auto">
          <a:xfrm flipV="1">
            <a:off x="533400" y="4495800"/>
            <a:ext cx="274320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6" name="Line 16"/>
          <p:cNvSpPr>
            <a:spLocks noChangeShapeType="1"/>
          </p:cNvSpPr>
          <p:nvPr/>
        </p:nvSpPr>
        <p:spPr bwMode="auto">
          <a:xfrm flipV="1">
            <a:off x="7315200" y="3962400"/>
            <a:ext cx="99060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7" name="WordArt 17"/>
          <p:cNvSpPr>
            <a:spLocks noChangeArrowheads="1" noChangeShapeType="1" noTextEdit="1"/>
          </p:cNvSpPr>
          <p:nvPr/>
        </p:nvSpPr>
        <p:spPr bwMode="auto">
          <a:xfrm>
            <a:off x="1981200" y="5181600"/>
            <a:ext cx="3048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9</a:t>
            </a:r>
          </a:p>
        </p:txBody>
      </p:sp>
      <p:sp>
        <p:nvSpPr>
          <p:cNvPr id="35858" name="WordArt 18"/>
          <p:cNvSpPr>
            <a:spLocks noChangeArrowheads="1" noChangeShapeType="1" noTextEdit="1"/>
          </p:cNvSpPr>
          <p:nvPr/>
        </p:nvSpPr>
        <p:spPr bwMode="auto">
          <a:xfrm>
            <a:off x="7467600" y="3962400"/>
            <a:ext cx="304800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 Black"/>
              </a:rPr>
              <a:t>6</a:t>
            </a:r>
          </a:p>
        </p:txBody>
      </p:sp>
      <p:sp>
        <p:nvSpPr>
          <p:cNvPr id="35859" name="Text Box 19"/>
          <p:cNvSpPr txBox="1">
            <a:spLocks noChangeArrowheads="1"/>
          </p:cNvSpPr>
          <p:nvPr/>
        </p:nvSpPr>
        <p:spPr bwMode="auto">
          <a:xfrm>
            <a:off x="762000" y="990600"/>
            <a:ext cx="1905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b="1">
                <a:solidFill>
                  <a:srgbClr val="FFFFFF"/>
                </a:solidFill>
                <a:latin typeface="Comic Sans MS" pitchFamily="66" charset="0"/>
              </a:rPr>
              <a:t>D = ?</a:t>
            </a:r>
          </a:p>
        </p:txBody>
      </p:sp>
      <p:sp>
        <p:nvSpPr>
          <p:cNvPr id="35860" name="Text Box 20"/>
          <p:cNvSpPr txBox="1">
            <a:spLocks noChangeArrowheads="1"/>
          </p:cNvSpPr>
          <p:nvPr/>
        </p:nvSpPr>
        <p:spPr bwMode="auto">
          <a:xfrm>
            <a:off x="6477000" y="2286000"/>
            <a:ext cx="1600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b="1">
                <a:solidFill>
                  <a:srgbClr val="808080"/>
                </a:solidFill>
                <a:latin typeface="Comic Sans MS" pitchFamily="66" charset="0"/>
              </a:rPr>
              <a:t>r = ?  </a:t>
            </a:r>
          </a:p>
        </p:txBody>
      </p:sp>
      <p:sp>
        <p:nvSpPr>
          <p:cNvPr id="35861" name="Text Box 21"/>
          <p:cNvSpPr txBox="1">
            <a:spLocks noChangeArrowheads="1"/>
          </p:cNvSpPr>
          <p:nvPr/>
        </p:nvSpPr>
        <p:spPr bwMode="auto">
          <a:xfrm>
            <a:off x="1143000" y="3810000"/>
            <a:ext cx="1600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b="1">
                <a:solidFill>
                  <a:srgbClr val="FFFF00"/>
                </a:solidFill>
                <a:latin typeface="Comic Sans MS" pitchFamily="66" charset="0"/>
              </a:rPr>
              <a:t>r = ?  </a:t>
            </a:r>
          </a:p>
        </p:txBody>
      </p:sp>
      <p:sp>
        <p:nvSpPr>
          <p:cNvPr id="35862" name="Text Box 22"/>
          <p:cNvSpPr txBox="1">
            <a:spLocks noChangeArrowheads="1"/>
          </p:cNvSpPr>
          <p:nvPr/>
        </p:nvSpPr>
        <p:spPr bwMode="auto">
          <a:xfrm>
            <a:off x="5715000" y="4495800"/>
            <a:ext cx="1905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b="1">
                <a:solidFill>
                  <a:srgbClr val="FFFFFF"/>
                </a:solidFill>
                <a:latin typeface="Comic Sans MS" pitchFamily="66" charset="0"/>
              </a:rPr>
              <a:t>D = ?</a:t>
            </a:r>
          </a:p>
        </p:txBody>
      </p:sp>
      <p:sp>
        <p:nvSpPr>
          <p:cNvPr id="64535" name="WordArt 23"/>
          <p:cNvSpPr>
            <a:spLocks noChangeArrowheads="1" noChangeShapeType="1" noTextEdit="1"/>
          </p:cNvSpPr>
          <p:nvPr/>
        </p:nvSpPr>
        <p:spPr bwMode="auto">
          <a:xfrm>
            <a:off x="1905000" y="1066800"/>
            <a:ext cx="533400" cy="5715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24</a:t>
            </a:r>
          </a:p>
        </p:txBody>
      </p:sp>
      <p:sp>
        <p:nvSpPr>
          <p:cNvPr id="64536" name="WordArt 24"/>
          <p:cNvSpPr>
            <a:spLocks noChangeArrowheads="1" noChangeShapeType="1" noTextEdit="1"/>
          </p:cNvSpPr>
          <p:nvPr/>
        </p:nvSpPr>
        <p:spPr bwMode="auto">
          <a:xfrm>
            <a:off x="7620000" y="2286000"/>
            <a:ext cx="466725" cy="79533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Impact"/>
              </a:rPr>
              <a:t>16</a:t>
            </a:r>
          </a:p>
        </p:txBody>
      </p:sp>
      <p:sp>
        <p:nvSpPr>
          <p:cNvPr id="64537" name="WordArt 25"/>
          <p:cNvSpPr>
            <a:spLocks noChangeArrowheads="1" noChangeShapeType="1" noTextEdit="1"/>
          </p:cNvSpPr>
          <p:nvPr/>
        </p:nvSpPr>
        <p:spPr bwMode="auto">
          <a:xfrm>
            <a:off x="2133600" y="3886200"/>
            <a:ext cx="6858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4.5</a:t>
            </a:r>
          </a:p>
        </p:txBody>
      </p:sp>
      <p:sp>
        <p:nvSpPr>
          <p:cNvPr id="64538" name="WordArt 26"/>
          <p:cNvSpPr>
            <a:spLocks noChangeArrowheads="1" noChangeShapeType="1" noTextEdit="1"/>
          </p:cNvSpPr>
          <p:nvPr/>
        </p:nvSpPr>
        <p:spPr bwMode="auto">
          <a:xfrm>
            <a:off x="7086600" y="4572000"/>
            <a:ext cx="304800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 Black"/>
              </a:rPr>
              <a:t>12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4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4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4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4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35" grpId="0" animBg="1"/>
      <p:bldP spid="64536" grpId="0" animBg="1"/>
      <p:bldP spid="64537" grpId="0" animBg="1"/>
      <p:bldP spid="6453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71600"/>
          </a:xfrm>
          <a:solidFill>
            <a:srgbClr val="CCECFF"/>
          </a:solidFill>
        </p:spPr>
        <p:txBody>
          <a:bodyPr/>
          <a:lstStyle/>
          <a:p>
            <a:pPr algn="l" eaLnBrk="1" hangingPunct="1"/>
            <a:r>
              <a:rPr lang="en-US" sz="4000" smtClean="0">
                <a:latin typeface="Berlin Sans FB Demi" pitchFamily="34" charset="0"/>
              </a:rPr>
              <a:t>Use </a:t>
            </a:r>
            <a:r>
              <a:rPr lang="en-US" sz="4000" smtClean="0">
                <a:latin typeface="Berlin Sans FB Demi" pitchFamily="34" charset="0"/>
                <a:sym typeface="Wingdings 2" pitchFamily="18" charset="2"/>
              </a:rPr>
              <a:t>P to determine whether each statement is </a:t>
            </a:r>
            <a:r>
              <a:rPr lang="en-US" sz="4000" i="1" smtClean="0">
                <a:latin typeface="Berlin Sans FB Demi" pitchFamily="34" charset="0"/>
                <a:sym typeface="Wingdings 2" pitchFamily="18" charset="2"/>
              </a:rPr>
              <a:t>true</a:t>
            </a:r>
            <a:r>
              <a:rPr lang="en-US" sz="4000" smtClean="0">
                <a:latin typeface="Berlin Sans FB Demi" pitchFamily="34" charset="0"/>
                <a:sym typeface="Wingdings 2" pitchFamily="18" charset="2"/>
              </a:rPr>
              <a:t> or </a:t>
            </a:r>
            <a:r>
              <a:rPr lang="en-US" sz="4000" i="1" smtClean="0">
                <a:latin typeface="Berlin Sans FB Demi" pitchFamily="34" charset="0"/>
                <a:sym typeface="Wingdings 2" pitchFamily="18" charset="2"/>
              </a:rPr>
              <a:t>false</a:t>
            </a:r>
            <a:r>
              <a:rPr lang="en-US" sz="4000" smtClean="0">
                <a:latin typeface="Berlin Sans FB Demi" pitchFamily="34" charset="0"/>
                <a:sym typeface="Wingdings 2" pitchFamily="18" charset="2"/>
              </a:rPr>
              <a:t>.</a:t>
            </a:r>
            <a:endParaRPr lang="en-US" sz="4000" smtClean="0">
              <a:latin typeface="Berlin Sans FB Demi" pitchFamily="34" charset="0"/>
            </a:endParaRPr>
          </a:p>
        </p:txBody>
      </p:sp>
      <p:grpSp>
        <p:nvGrpSpPr>
          <p:cNvPr id="36867" name="Group 3"/>
          <p:cNvGrpSpPr>
            <a:grpSpLocks/>
          </p:cNvGrpSpPr>
          <p:nvPr/>
        </p:nvGrpSpPr>
        <p:grpSpPr bwMode="auto">
          <a:xfrm>
            <a:off x="5470525" y="1279525"/>
            <a:ext cx="3292475" cy="4054475"/>
            <a:chOff x="3446" y="806"/>
            <a:chExt cx="2074" cy="2554"/>
          </a:xfrm>
        </p:grpSpPr>
        <p:grpSp>
          <p:nvGrpSpPr>
            <p:cNvPr id="36874" name="Group 4"/>
            <p:cNvGrpSpPr>
              <a:grpSpLocks/>
            </p:cNvGrpSpPr>
            <p:nvPr/>
          </p:nvGrpSpPr>
          <p:grpSpPr bwMode="auto">
            <a:xfrm>
              <a:off x="3590" y="1238"/>
              <a:ext cx="1920" cy="1728"/>
              <a:chOff x="2448" y="912"/>
              <a:chExt cx="1920" cy="1728"/>
            </a:xfrm>
          </p:grpSpPr>
          <p:grpSp>
            <p:nvGrpSpPr>
              <p:cNvPr id="36880" name="Group 5"/>
              <p:cNvGrpSpPr>
                <a:grpSpLocks/>
              </p:cNvGrpSpPr>
              <p:nvPr/>
            </p:nvGrpSpPr>
            <p:grpSpPr bwMode="auto">
              <a:xfrm>
                <a:off x="2448" y="912"/>
                <a:ext cx="1920" cy="1728"/>
                <a:chOff x="2448" y="912"/>
                <a:chExt cx="1920" cy="1728"/>
              </a:xfrm>
            </p:grpSpPr>
            <p:sp>
              <p:nvSpPr>
                <p:cNvPr id="36882" name="Oval 6"/>
                <p:cNvSpPr>
                  <a:spLocks noChangeArrowheads="1"/>
                </p:cNvSpPr>
                <p:nvPr/>
              </p:nvSpPr>
              <p:spPr bwMode="auto">
                <a:xfrm>
                  <a:off x="2448" y="912"/>
                  <a:ext cx="1920" cy="1728"/>
                </a:xfrm>
                <a:prstGeom prst="ellipse">
                  <a:avLst/>
                </a:prstGeom>
                <a:noFill/>
                <a:ln w="76200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6883" name="Line 7"/>
                <p:cNvSpPr>
                  <a:spLocks noChangeShapeType="1"/>
                </p:cNvSpPr>
                <p:nvPr/>
              </p:nvSpPr>
              <p:spPr bwMode="auto">
                <a:xfrm>
                  <a:off x="2640" y="1248"/>
                  <a:ext cx="768" cy="139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884" name="Line 8"/>
                <p:cNvSpPr>
                  <a:spLocks noChangeShapeType="1"/>
                </p:cNvSpPr>
                <p:nvPr/>
              </p:nvSpPr>
              <p:spPr bwMode="auto">
                <a:xfrm>
                  <a:off x="3408" y="912"/>
                  <a:ext cx="0" cy="172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885" name="Line 9"/>
                <p:cNvSpPr>
                  <a:spLocks noChangeShapeType="1"/>
                </p:cNvSpPr>
                <p:nvPr/>
              </p:nvSpPr>
              <p:spPr bwMode="auto">
                <a:xfrm flipH="1" flipV="1">
                  <a:off x="2640" y="1248"/>
                  <a:ext cx="768" cy="52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886" name="Line 10"/>
                <p:cNvSpPr>
                  <a:spLocks noChangeShapeType="1"/>
                </p:cNvSpPr>
                <p:nvPr/>
              </p:nvSpPr>
              <p:spPr bwMode="auto">
                <a:xfrm>
                  <a:off x="3408" y="1776"/>
                  <a:ext cx="624" cy="62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aphicFrame>
            <p:nvGraphicFramePr>
              <p:cNvPr id="36881" name="Object 11"/>
              <p:cNvGraphicFramePr>
                <a:graphicFrameLocks noChangeAspect="1"/>
              </p:cNvGraphicFramePr>
              <p:nvPr/>
            </p:nvGraphicFramePr>
            <p:xfrm>
              <a:off x="3305" y="1673"/>
              <a:ext cx="228" cy="22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6929" name="Equation" r:id="rId4" imgW="114102" imgH="114102" progId="Equation.3">
                      <p:embed/>
                    </p:oleObj>
                  </mc:Choice>
                  <mc:Fallback>
                    <p:oleObj name="Equation" r:id="rId4" imgW="114102" imgH="114102" progId="Equation.3">
                      <p:embed/>
                      <p:pic>
                        <p:nvPicPr>
                          <p:cNvPr id="0" name="Object 1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305" y="1673"/>
                            <a:ext cx="228" cy="22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36875" name="Text Box 12"/>
            <p:cNvSpPr txBox="1">
              <a:spLocks noChangeArrowheads="1"/>
            </p:cNvSpPr>
            <p:nvPr/>
          </p:nvSpPr>
          <p:spPr bwMode="auto">
            <a:xfrm>
              <a:off x="4646" y="1814"/>
              <a:ext cx="346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4000" b="1">
                  <a:solidFill>
                    <a:srgbClr val="000000"/>
                  </a:solidFill>
                </a:rPr>
                <a:t>P</a:t>
              </a:r>
            </a:p>
          </p:txBody>
        </p:sp>
        <p:sp>
          <p:nvSpPr>
            <p:cNvPr id="36876" name="Text Box 13"/>
            <p:cNvSpPr txBox="1">
              <a:spLocks noChangeArrowheads="1"/>
            </p:cNvSpPr>
            <p:nvPr/>
          </p:nvSpPr>
          <p:spPr bwMode="auto">
            <a:xfrm>
              <a:off x="4396" y="806"/>
              <a:ext cx="346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4000" b="1">
                  <a:solidFill>
                    <a:srgbClr val="000000"/>
                  </a:solidFill>
                </a:rPr>
                <a:t>Q</a:t>
              </a:r>
            </a:p>
          </p:txBody>
        </p:sp>
        <p:sp>
          <p:nvSpPr>
            <p:cNvPr id="36877" name="Text Box 14"/>
            <p:cNvSpPr txBox="1">
              <a:spLocks noChangeArrowheads="1"/>
            </p:cNvSpPr>
            <p:nvPr/>
          </p:nvSpPr>
          <p:spPr bwMode="auto">
            <a:xfrm>
              <a:off x="3446" y="1286"/>
              <a:ext cx="346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4000" b="1">
                  <a:solidFill>
                    <a:srgbClr val="000000"/>
                  </a:solidFill>
                </a:rPr>
                <a:t>R</a:t>
              </a:r>
            </a:p>
          </p:txBody>
        </p:sp>
        <p:sp>
          <p:nvSpPr>
            <p:cNvPr id="36878" name="Text Box 15"/>
            <p:cNvSpPr txBox="1">
              <a:spLocks noChangeArrowheads="1"/>
            </p:cNvSpPr>
            <p:nvPr/>
          </p:nvSpPr>
          <p:spPr bwMode="auto">
            <a:xfrm>
              <a:off x="4406" y="2918"/>
              <a:ext cx="346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4000" b="1">
                  <a:solidFill>
                    <a:srgbClr val="000000"/>
                  </a:solidFill>
                </a:rPr>
                <a:t>T</a:t>
              </a:r>
            </a:p>
          </p:txBody>
        </p:sp>
        <p:sp>
          <p:nvSpPr>
            <p:cNvPr id="36879" name="Text Box 16"/>
            <p:cNvSpPr txBox="1">
              <a:spLocks noChangeArrowheads="1"/>
            </p:cNvSpPr>
            <p:nvPr/>
          </p:nvSpPr>
          <p:spPr bwMode="auto">
            <a:xfrm>
              <a:off x="5174" y="2678"/>
              <a:ext cx="346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4000" b="1">
                  <a:solidFill>
                    <a:srgbClr val="000000"/>
                  </a:solidFill>
                </a:rPr>
                <a:t>S</a:t>
              </a:r>
            </a:p>
          </p:txBody>
        </p:sp>
      </p:grpSp>
      <p:graphicFrame>
        <p:nvGraphicFramePr>
          <p:cNvPr id="36868" name="Object 17"/>
          <p:cNvGraphicFramePr>
            <a:graphicFrameLocks noChangeAspect="1"/>
          </p:cNvGraphicFramePr>
          <p:nvPr/>
        </p:nvGraphicFramePr>
        <p:xfrm>
          <a:off x="0" y="1752600"/>
          <a:ext cx="3962400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30" name="Equation" r:id="rId6" imgW="1218671" imgH="215806" progId="Equation.3">
                  <p:embed/>
                </p:oleObj>
              </mc:Choice>
              <mc:Fallback>
                <p:oleObj name="Equation" r:id="rId6" imgW="1218671" imgH="215806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752600"/>
                        <a:ext cx="3962400" cy="70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46" name="Object 18"/>
          <p:cNvGraphicFramePr>
            <a:graphicFrameLocks noChangeAspect="1"/>
          </p:cNvGraphicFramePr>
          <p:nvPr/>
        </p:nvGraphicFramePr>
        <p:xfrm>
          <a:off x="3962400" y="1828800"/>
          <a:ext cx="1279525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31" name="Equation" r:id="rId8" imgW="393359" imgH="177646" progId="Equation.3">
                  <p:embed/>
                </p:oleObj>
              </mc:Choice>
              <mc:Fallback>
                <p:oleObj name="Equation" r:id="rId8" imgW="393359" imgH="177646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1828800"/>
                        <a:ext cx="1279525" cy="57785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0" name="Object 19"/>
          <p:cNvGraphicFramePr>
            <a:graphicFrameLocks noChangeAspect="1"/>
          </p:cNvGraphicFramePr>
          <p:nvPr/>
        </p:nvGraphicFramePr>
        <p:xfrm>
          <a:off x="0" y="2895600"/>
          <a:ext cx="3467100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32" name="Equation" r:id="rId10" imgW="1066337" imgH="215806" progId="Equation.3">
                  <p:embed/>
                </p:oleObj>
              </mc:Choice>
              <mc:Fallback>
                <p:oleObj name="Equation" r:id="rId10" imgW="1066337" imgH="215806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895600"/>
                        <a:ext cx="3467100" cy="70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48" name="Object 20"/>
          <p:cNvGraphicFramePr>
            <a:graphicFrameLocks noChangeAspect="1"/>
          </p:cNvGraphicFramePr>
          <p:nvPr/>
        </p:nvGraphicFramePr>
        <p:xfrm>
          <a:off x="3429000" y="2987675"/>
          <a:ext cx="107315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33" name="Equation" r:id="rId12" imgW="329914" imgH="177646" progId="Equation.3">
                  <p:embed/>
                </p:oleObj>
              </mc:Choice>
              <mc:Fallback>
                <p:oleObj name="Equation" r:id="rId12" imgW="329914" imgH="177646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987675"/>
                        <a:ext cx="1073150" cy="57785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2" name="Object 21"/>
          <p:cNvGraphicFramePr>
            <a:graphicFrameLocks noChangeAspect="1"/>
          </p:cNvGraphicFramePr>
          <p:nvPr/>
        </p:nvGraphicFramePr>
        <p:xfrm>
          <a:off x="20638" y="4114800"/>
          <a:ext cx="3425825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34" name="Equation" r:id="rId14" imgW="1054100" imgH="241300" progId="Equation.3">
                  <p:embed/>
                </p:oleObj>
              </mc:Choice>
              <mc:Fallback>
                <p:oleObj name="Equation" r:id="rId14" imgW="1054100" imgH="24130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38" y="4114800"/>
                        <a:ext cx="3425825" cy="78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50" name="Object 22"/>
          <p:cNvGraphicFramePr>
            <a:graphicFrameLocks noChangeAspect="1"/>
          </p:cNvGraphicFramePr>
          <p:nvPr/>
        </p:nvGraphicFramePr>
        <p:xfrm>
          <a:off x="3505200" y="4156075"/>
          <a:ext cx="107315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35" name="Equation" r:id="rId16" imgW="329914" imgH="177646" progId="Equation.3">
                  <p:embed/>
                </p:oleObj>
              </mc:Choice>
              <mc:Fallback>
                <p:oleObj name="Equation" r:id="rId16" imgW="329914" imgH="177646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4156075"/>
                        <a:ext cx="1073150" cy="57785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8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8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8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657600" y="228600"/>
            <a:ext cx="5181600" cy="685800"/>
          </a:xfrm>
        </p:spPr>
        <p:txBody>
          <a:bodyPr/>
          <a:lstStyle/>
          <a:p>
            <a:pPr algn="l" eaLnBrk="1" hangingPunct="1"/>
            <a:r>
              <a:rPr lang="en-US" b="1" smtClean="0"/>
              <a:t>Secant Line:</a:t>
            </a:r>
          </a:p>
        </p:txBody>
      </p:sp>
      <p:sp>
        <p:nvSpPr>
          <p:cNvPr id="37891" name="Oval 3"/>
          <p:cNvSpPr>
            <a:spLocks noChangeArrowheads="1"/>
          </p:cNvSpPr>
          <p:nvPr/>
        </p:nvSpPr>
        <p:spPr bwMode="auto">
          <a:xfrm>
            <a:off x="381000" y="1295400"/>
            <a:ext cx="2819400" cy="2895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7892" name="Line 4"/>
          <p:cNvSpPr>
            <a:spLocks noChangeShapeType="1"/>
          </p:cNvSpPr>
          <p:nvPr/>
        </p:nvSpPr>
        <p:spPr bwMode="auto">
          <a:xfrm flipV="1">
            <a:off x="0" y="838200"/>
            <a:ext cx="2819400" cy="213360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49" name="Text Box 5"/>
          <p:cNvSpPr txBox="1">
            <a:spLocks noChangeArrowheads="1"/>
          </p:cNvSpPr>
          <p:nvPr/>
        </p:nvSpPr>
        <p:spPr bwMode="auto">
          <a:xfrm>
            <a:off x="4114800" y="914400"/>
            <a:ext cx="4343400" cy="251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sz="3600" b="1">
                <a:solidFill>
                  <a:srgbClr val="000000"/>
                </a:solidFill>
                <a:latin typeface="Gill Sans Ultra Bold" pitchFamily="34" charset="0"/>
              </a:rPr>
              <a:t>intersects the circle at exactly TWO points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2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9" grpId="0" autoUpdateAnimBg="0"/>
    </p:bld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RespondQuestionMaster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iRespondGraphMaster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2889</TotalTime>
  <Words>387</Words>
  <Application>Microsoft Office PowerPoint</Application>
  <PresentationFormat>On-screen Show (4:3)</PresentationFormat>
  <Paragraphs>135</Paragraphs>
  <Slides>21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14</vt:i4>
      </vt:variant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40" baseType="lpstr">
      <vt:lpstr>Arial</vt:lpstr>
      <vt:lpstr>Arial Black</vt:lpstr>
      <vt:lpstr>Berlin Sans FB Demi</vt:lpstr>
      <vt:lpstr>Broadway</vt:lpstr>
      <vt:lpstr>Century Gothic</vt:lpstr>
      <vt:lpstr>Comic Sans MS</vt:lpstr>
      <vt:lpstr>Gill Sans Ultra Bold</vt:lpstr>
      <vt:lpstr>Impact</vt:lpstr>
      <vt:lpstr>Lucida Handwriting</vt:lpstr>
      <vt:lpstr>MT Symbol</vt:lpstr>
      <vt:lpstr>Symbol</vt:lpstr>
      <vt:lpstr>Times New Roman</vt:lpstr>
      <vt:lpstr>Wingdings</vt:lpstr>
      <vt:lpstr>Wingdings 2</vt:lpstr>
      <vt:lpstr>1_Default Design</vt:lpstr>
      <vt:lpstr>3_Default Design</vt:lpstr>
      <vt:lpstr>iRespondQuestionMaster</vt:lpstr>
      <vt:lpstr>iRespondGraphMaster</vt:lpstr>
      <vt:lpstr>Equation</vt:lpstr>
      <vt:lpstr>PowerPoint Presentation</vt:lpstr>
      <vt:lpstr>PowerPoint Presentation</vt:lpstr>
      <vt:lpstr>Parts of a Circle</vt:lpstr>
      <vt:lpstr>PowerPoint Presentation</vt:lpstr>
      <vt:lpstr>Radius</vt:lpstr>
      <vt:lpstr>Diameter</vt:lpstr>
      <vt:lpstr>PowerPoint Presentation</vt:lpstr>
      <vt:lpstr>Use P to determine whether each statement is true or false.</vt:lpstr>
      <vt:lpstr>Secant Line: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THINGS TO KNOW AND REMEMBER ALWAYS</vt:lpstr>
      <vt:lpstr>PowerPoint Presentation</vt:lpstr>
      <vt:lpstr>PowerPoint Presentation</vt:lpstr>
      <vt:lpstr>PowerPoint Presentation</vt:lpstr>
      <vt:lpstr>PowerPoint Presentation</vt:lpstr>
      <vt:lpstr>Classwork</vt:lpstr>
      <vt:lpstr>Homework:</vt:lpstr>
    </vt:vector>
  </TitlesOfParts>
  <Company>MCEACHERN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MCEACHERN HIGH SCHOOL</dc:creator>
  <cp:lastModifiedBy>Allison Chapman</cp:lastModifiedBy>
  <cp:revision>53</cp:revision>
  <dcterms:created xsi:type="dcterms:W3CDTF">2002-02-14T15:27:49Z</dcterms:created>
  <dcterms:modified xsi:type="dcterms:W3CDTF">2016-08-04T00:06:49Z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</Properties>
</file>