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8" r:id="rId4"/>
  </p:sldMasterIdLst>
  <p:handoutMasterIdLst>
    <p:handoutMasterId r:id="rId43"/>
  </p:handoutMasterIdLst>
  <p:sldIdLst>
    <p:sldId id="329" r:id="rId5"/>
    <p:sldId id="343" r:id="rId6"/>
    <p:sldId id="344" r:id="rId7"/>
    <p:sldId id="352" r:id="rId8"/>
    <p:sldId id="294" r:id="rId9"/>
    <p:sldId id="295" r:id="rId10"/>
    <p:sldId id="296" r:id="rId11"/>
    <p:sldId id="297" r:id="rId12"/>
    <p:sldId id="320" r:id="rId13"/>
    <p:sldId id="318" r:id="rId14"/>
    <p:sldId id="319" r:id="rId15"/>
    <p:sldId id="300" r:id="rId16"/>
    <p:sldId id="345" r:id="rId17"/>
    <p:sldId id="347" r:id="rId18"/>
    <p:sldId id="290" r:id="rId19"/>
    <p:sldId id="323" r:id="rId20"/>
    <p:sldId id="321" r:id="rId21"/>
    <p:sldId id="322" r:id="rId22"/>
    <p:sldId id="309" r:id="rId23"/>
    <p:sldId id="353" r:id="rId24"/>
    <p:sldId id="349" r:id="rId25"/>
    <p:sldId id="276" r:id="rId26"/>
    <p:sldId id="342" r:id="rId27"/>
    <p:sldId id="332" r:id="rId28"/>
    <p:sldId id="331" r:id="rId29"/>
    <p:sldId id="338" r:id="rId30"/>
    <p:sldId id="339" r:id="rId31"/>
    <p:sldId id="340" r:id="rId32"/>
    <p:sldId id="341" r:id="rId33"/>
    <p:sldId id="354" r:id="rId34"/>
    <p:sldId id="333" r:id="rId35"/>
    <p:sldId id="334" r:id="rId36"/>
    <p:sldId id="335" r:id="rId37"/>
    <p:sldId id="336" r:id="rId38"/>
    <p:sldId id="337" r:id="rId39"/>
    <p:sldId id="350" r:id="rId40"/>
    <p:sldId id="351" r:id="rId41"/>
    <p:sldId id="314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CCCC"/>
    <a:srgbClr val="CCFFFF"/>
    <a:srgbClr val="990033"/>
    <a:srgbClr val="FFCC00"/>
    <a:srgbClr val="D6009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0" autoAdjust="0"/>
    <p:restoredTop sz="90929"/>
  </p:normalViewPr>
  <p:slideViewPr>
    <p:cSldViewPr>
      <p:cViewPr varScale="1">
        <p:scale>
          <a:sx n="74" d="100"/>
          <a:sy n="74" d="100"/>
        </p:scale>
        <p:origin x="6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37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D8EED1-F465-4A14-A848-4A50F1BF0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1E1E-0155-4C6E-99AF-1DB9D0351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799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B09DD4-2BA4-4C65-A8C2-C4412BCB3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34646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0B9E-A5DF-495D-BD04-00FD448D1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3269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DF601-1659-48C2-9AC9-8A4C260A78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4606"/>
      </p:ext>
    </p:extLst>
  </p:cSld>
  <p:clrMapOvr>
    <a:masterClrMapping/>
  </p:clrMapOvr>
  <p:transition spd="med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59D428-D84C-413F-AD24-3DE00ADCB7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392"/>
      </p:ext>
    </p:extLst>
  </p:cSld>
  <p:clrMapOvr>
    <a:masterClrMapping/>
  </p:clrMapOvr>
  <p:transition spd="med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184F-A41C-492B-85FF-1ED46AF5B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146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4FEFA-7622-455B-B59F-244EBD093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839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2A56-8020-48B8-BC21-9829CA2E8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28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CA727-7BD8-4515-B4EC-C89E5A542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001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9C52F-9410-416F-887A-033F864F4F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35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AAA5-9F2F-4BD1-88C4-D9EBA03179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733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4EB8B-4B29-492D-84D4-FABAE9B66D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997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2206-65E7-42C4-BB44-445101D3C0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2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CAF3-6D5D-4134-A5E4-A4A7319B77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4722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2EFF-2020-40C9-B28D-B86E89E8AE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345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EBF2-2EB6-49D7-9F1F-A0CECCDF54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87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0850-6418-4008-B7F2-D28E5296CB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B3DC-B395-4CC0-8E1A-AD0F4A23B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957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1000C-3C2D-4870-8D44-01C9D4EB3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813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D6E5-A2BC-4B2E-9EF9-4E18BADE1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9543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85BB1-E0E0-4CC4-802E-A2F3AE8D2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570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E8DC-8B8E-472F-B5D5-C20A446B4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9825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60BB6-EF06-4C56-8E18-BFBA331D3A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 spd="med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E91B94-DCE3-4FC1-B46A-BB83C83D5297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3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6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6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6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9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26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26.pn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8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-533400"/>
            <a:ext cx="8686800" cy="2133600"/>
          </a:xfrm>
        </p:spPr>
        <p:txBody>
          <a:bodyPr/>
          <a:lstStyle/>
          <a:p>
            <a:r>
              <a:rPr lang="en-US" sz="6800" b="1" dirty="0" smtClean="0">
                <a:solidFill>
                  <a:srgbClr val="0000FF"/>
                </a:solidFill>
              </a:rPr>
              <a:t>Daily Check</a:t>
            </a:r>
            <a:endParaRPr lang="en-US" sz="6800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7145" y="11430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x.</a:t>
            </a:r>
          </a:p>
          <a:p>
            <a:endParaRPr lang="en-US" dirty="0"/>
          </a:p>
          <a:p>
            <a:r>
              <a:rPr lang="en-US" dirty="0" smtClean="0"/>
              <a:t>1.                                                             2.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					    4.</a:t>
            </a:r>
            <a:endParaRPr lang="en-US" dirty="0"/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602615" y="2190848"/>
            <a:ext cx="2971800" cy="1296988"/>
            <a:chOff x="5835" y="5475"/>
            <a:chExt cx="4680" cy="2041"/>
          </a:xfrm>
        </p:grpSpPr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5835" y="5475"/>
              <a:ext cx="4680" cy="2041"/>
              <a:chOff x="5835" y="5460"/>
              <a:chExt cx="4680" cy="2041"/>
            </a:xfrm>
          </p:grpSpPr>
          <p:sp>
            <p:nvSpPr>
              <p:cNvPr id="8" name="Oval 67"/>
              <p:cNvSpPr>
                <a:spLocks noChangeArrowheads="1"/>
              </p:cNvSpPr>
              <p:nvPr/>
            </p:nvSpPr>
            <p:spPr bwMode="auto">
              <a:xfrm>
                <a:off x="7083" y="5460"/>
                <a:ext cx="2066" cy="2041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7500" y="5670"/>
                <a:ext cx="0" cy="16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Text Box 69"/>
              <p:cNvSpPr txBox="1">
                <a:spLocks noChangeArrowheads="1"/>
              </p:cNvSpPr>
              <p:nvPr/>
            </p:nvSpPr>
            <p:spPr bwMode="auto">
              <a:xfrm>
                <a:off x="5835" y="6300"/>
                <a:ext cx="1440" cy="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1400" b="1" dirty="0">
                    <a:latin typeface="Calibri" pitchFamily="34" charset="0"/>
                  </a:rPr>
                  <a:t>(</a:t>
                </a:r>
                <a:r>
                  <a:rPr lang="en-US" sz="1400" b="1" dirty="0" smtClean="0">
                    <a:latin typeface="Calibri" pitchFamily="34" charset="0"/>
                  </a:rPr>
                  <a:t>2x </a:t>
                </a:r>
                <a:r>
                  <a:rPr lang="en-US" sz="1400" b="1" dirty="0">
                    <a:latin typeface="Calibri" pitchFamily="34" charset="0"/>
                  </a:rPr>
                  <a:t>+ 8)º</a:t>
                </a:r>
                <a:endParaRPr lang="en-US" dirty="0"/>
              </a:p>
            </p:txBody>
          </p:sp>
          <p:sp>
            <p:nvSpPr>
              <p:cNvPr id="11" name="Text Box 70"/>
              <p:cNvSpPr txBox="1">
                <a:spLocks noChangeArrowheads="1"/>
              </p:cNvSpPr>
              <p:nvPr/>
            </p:nvSpPr>
            <p:spPr bwMode="auto">
              <a:xfrm>
                <a:off x="8205" y="6045"/>
                <a:ext cx="516" cy="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1400" b="1">
                    <a:latin typeface="Calibri" pitchFamily="34" charset="0"/>
                  </a:rPr>
                  <a:t>3</a:t>
                </a:r>
                <a:endParaRPr lang="en-US"/>
              </a:p>
            </p:txBody>
          </p:sp>
          <p:sp>
            <p:nvSpPr>
              <p:cNvPr id="12" name="Text Box 71"/>
              <p:cNvSpPr txBox="1">
                <a:spLocks noChangeArrowheads="1"/>
              </p:cNvSpPr>
              <p:nvPr/>
            </p:nvSpPr>
            <p:spPr bwMode="auto">
              <a:xfrm>
                <a:off x="9075" y="6225"/>
                <a:ext cx="1440" cy="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1400" b="1" dirty="0">
                    <a:latin typeface="Calibri" pitchFamily="34" charset="0"/>
                  </a:rPr>
                  <a:t>(</a:t>
                </a:r>
                <a:r>
                  <a:rPr lang="en-US" sz="1400" b="1" dirty="0" smtClean="0">
                    <a:latin typeface="Calibri" pitchFamily="34" charset="0"/>
                  </a:rPr>
                  <a:t>6x </a:t>
                </a:r>
                <a:r>
                  <a:rPr lang="en-US" sz="1400" b="1" dirty="0">
                    <a:latin typeface="Calibri" pitchFamily="34" charset="0"/>
                  </a:rPr>
                  <a:t>– 16)º</a:t>
                </a:r>
                <a:endParaRPr lang="en-US" dirty="0"/>
              </a:p>
            </p:txBody>
          </p:sp>
          <p:sp>
            <p:nvSpPr>
              <p:cNvPr id="13" name="Text Box 72"/>
              <p:cNvSpPr txBox="1">
                <a:spLocks noChangeArrowheads="1"/>
              </p:cNvSpPr>
              <p:nvPr/>
            </p:nvSpPr>
            <p:spPr bwMode="auto">
              <a:xfrm>
                <a:off x="7560" y="6300"/>
                <a:ext cx="516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Aft>
                    <a:spcPts val="1000"/>
                  </a:spcAft>
                </a:pPr>
                <a:r>
                  <a:rPr lang="en-US" sz="1400" b="1">
                    <a:latin typeface="Calibri" pitchFamily="34" charset="0"/>
                  </a:rPr>
                  <a:t>3</a:t>
                </a:r>
                <a:endParaRPr lang="en-US"/>
              </a:p>
            </p:txBody>
          </p:sp>
          <p:sp>
            <p:nvSpPr>
              <p:cNvPr id="14" name="Oval 73"/>
              <p:cNvSpPr>
                <a:spLocks noChangeArrowheads="1"/>
              </p:cNvSpPr>
              <p:nvPr/>
            </p:nvSpPr>
            <p:spPr bwMode="auto">
              <a:xfrm>
                <a:off x="8044" y="6375"/>
                <a:ext cx="103" cy="10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4"/>
              <p:cNvSpPr>
                <a:spLocks noChangeShapeType="1"/>
              </p:cNvSpPr>
              <p:nvPr/>
            </p:nvSpPr>
            <p:spPr bwMode="auto">
              <a:xfrm>
                <a:off x="8730" y="5670"/>
                <a:ext cx="0" cy="162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Rectangle 75"/>
              <p:cNvSpPr>
                <a:spLocks noChangeArrowheads="1"/>
              </p:cNvSpPr>
              <p:nvPr/>
            </p:nvSpPr>
            <p:spPr bwMode="auto">
              <a:xfrm>
                <a:off x="8535" y="6420"/>
                <a:ext cx="180" cy="18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76"/>
              <p:cNvSpPr>
                <a:spLocks noChangeArrowheads="1"/>
              </p:cNvSpPr>
              <p:nvPr/>
            </p:nvSpPr>
            <p:spPr bwMode="auto">
              <a:xfrm>
                <a:off x="7515" y="6225"/>
                <a:ext cx="180" cy="180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Line 77"/>
            <p:cNvSpPr>
              <a:spLocks noChangeShapeType="1"/>
            </p:cNvSpPr>
            <p:nvPr/>
          </p:nvSpPr>
          <p:spPr bwMode="auto">
            <a:xfrm>
              <a:off x="7515" y="6420"/>
              <a:ext cx="5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8"/>
            <p:cNvSpPr>
              <a:spLocks noChangeShapeType="1"/>
            </p:cNvSpPr>
            <p:nvPr/>
          </p:nvSpPr>
          <p:spPr bwMode="auto">
            <a:xfrm>
              <a:off x="8160" y="6420"/>
              <a:ext cx="5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Oval 58"/>
          <p:cNvSpPr>
            <a:spLocks noChangeArrowheads="1"/>
          </p:cNvSpPr>
          <p:nvPr/>
        </p:nvSpPr>
        <p:spPr bwMode="auto">
          <a:xfrm>
            <a:off x="5715000" y="2239962"/>
            <a:ext cx="1187450" cy="11890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59"/>
          <p:cNvSpPr>
            <a:spLocks noChangeShapeType="1"/>
          </p:cNvSpPr>
          <p:nvPr/>
        </p:nvSpPr>
        <p:spPr bwMode="auto">
          <a:xfrm flipV="1">
            <a:off x="5805488" y="2560637"/>
            <a:ext cx="1035050" cy="593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60"/>
          <p:cNvSpPr>
            <a:spLocks noChangeShapeType="1"/>
          </p:cNvSpPr>
          <p:nvPr/>
        </p:nvSpPr>
        <p:spPr bwMode="auto">
          <a:xfrm>
            <a:off x="6054725" y="2290762"/>
            <a:ext cx="785813" cy="863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61"/>
          <p:cNvSpPr txBox="1">
            <a:spLocks noChangeArrowheads="1"/>
          </p:cNvSpPr>
          <p:nvPr/>
        </p:nvSpPr>
        <p:spPr bwMode="auto">
          <a:xfrm>
            <a:off x="6032500" y="2425700"/>
            <a:ext cx="3429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1100" i="1">
                <a:latin typeface="Calibri" pitchFamily="34" charset="0"/>
              </a:rPr>
              <a:t>3</a:t>
            </a:r>
            <a:endParaRPr lang="en-US"/>
          </a:p>
        </p:txBody>
      </p:sp>
      <p:sp>
        <p:nvSpPr>
          <p:cNvPr id="23" name="Text Box 62"/>
          <p:cNvSpPr txBox="1">
            <a:spLocks noChangeArrowheads="1"/>
          </p:cNvSpPr>
          <p:nvPr/>
        </p:nvSpPr>
        <p:spPr bwMode="auto">
          <a:xfrm>
            <a:off x="6562725" y="2595562"/>
            <a:ext cx="3429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2</a:t>
            </a:r>
            <a:endParaRPr lang="en-US"/>
          </a:p>
        </p:txBody>
      </p: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6054725" y="2916237"/>
            <a:ext cx="3429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x</a:t>
            </a:r>
            <a:endParaRPr lang="en-US"/>
          </a:p>
        </p:txBody>
      </p:sp>
      <p:sp>
        <p:nvSpPr>
          <p:cNvPr id="25" name="Text Box 64"/>
          <p:cNvSpPr txBox="1">
            <a:spLocks noChangeArrowheads="1"/>
          </p:cNvSpPr>
          <p:nvPr/>
        </p:nvSpPr>
        <p:spPr bwMode="auto">
          <a:xfrm>
            <a:off x="6451600" y="2832100"/>
            <a:ext cx="3429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4</a:t>
            </a:r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163669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509" y="4200440"/>
            <a:ext cx="1355891" cy="204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19303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12192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CC"/>
                </a:solidFill>
                <a:latin typeface="Comic Sans MS" pitchFamily="66" charset="0"/>
              </a:rPr>
              <a:t>B = area of the BASE       h = HEIGHT</a:t>
            </a:r>
            <a:endParaRPr lang="en-US" sz="3200" b="1" baseline="3000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38200" y="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tx2"/>
                </a:solidFill>
                <a:latin typeface="Comic Sans MS" pitchFamily="66" charset="0"/>
              </a:rPr>
              <a:t>Volume of a Prism</a:t>
            </a:r>
            <a:endParaRPr lang="en-US" sz="3200" b="1" u="sng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0" y="5029200"/>
            <a:ext cx="4038600" cy="900113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tx2"/>
                </a:solidFill>
                <a:latin typeface="Comic Sans MS" pitchFamily="66" charset="0"/>
              </a:rPr>
              <a:t>V = 12 in</a:t>
            </a:r>
            <a:r>
              <a:rPr lang="en-US" sz="48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336800" y="30734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 rot="9306351">
            <a:off x="152400" y="2514600"/>
            <a:ext cx="2057400" cy="10668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905000" y="2133600"/>
            <a:ext cx="0" cy="1447800"/>
          </a:xfrm>
          <a:prstGeom prst="line">
            <a:avLst/>
          </a:prstGeom>
          <a:noFill/>
          <a:ln w="38100">
            <a:solidFill>
              <a:srgbClr val="FF99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1600200" y="3733800"/>
            <a:ext cx="1524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1752600" y="3886200"/>
            <a:ext cx="2286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4 in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2209800" y="2209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3 in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2362200" y="35052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2 in</a:t>
            </a: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1600200" y="2286000"/>
            <a:ext cx="15240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V="1">
            <a:off x="1752600" y="2438400"/>
            <a:ext cx="22860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3657600" y="546100"/>
          <a:ext cx="19177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2" name="Equation" r:id="rId3" imgW="482181" imgH="177646" progId="Equation.3">
                  <p:embed/>
                </p:oleObj>
              </mc:Choice>
              <mc:Fallback>
                <p:oleObj name="Equation" r:id="rId3" imgW="482181" imgH="177646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6100"/>
                        <a:ext cx="1917700" cy="7064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0" y="1752600"/>
            <a:ext cx="9220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649" name="Object 17"/>
          <p:cNvGraphicFramePr>
            <a:graphicFrameLocks noChangeAspect="1"/>
          </p:cNvGraphicFramePr>
          <p:nvPr/>
        </p:nvGraphicFramePr>
        <p:xfrm>
          <a:off x="3581400" y="1938338"/>
          <a:ext cx="54102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3" name="Equation" r:id="rId5" imgW="1472561" imgH="177723" progId="Equation.3">
                  <p:embed/>
                </p:oleObj>
              </mc:Choice>
              <mc:Fallback>
                <p:oleObj name="Equation" r:id="rId5" imgW="1472561" imgH="177723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38338"/>
                        <a:ext cx="5410200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3276600" y="2919413"/>
          <a:ext cx="5791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4" name="Equation" r:id="rId7" imgW="2005729" imgH="203112" progId="Equation.3">
                  <p:embed/>
                </p:oleObj>
              </mc:Choice>
              <mc:Fallback>
                <p:oleObj name="Equation" r:id="rId7" imgW="2005729" imgH="203112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19413"/>
                        <a:ext cx="57912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1" name="Object 19"/>
          <p:cNvGraphicFramePr>
            <a:graphicFrameLocks noChangeAspect="1"/>
          </p:cNvGraphicFramePr>
          <p:nvPr/>
        </p:nvGraphicFramePr>
        <p:xfrm>
          <a:off x="3276600" y="3689350"/>
          <a:ext cx="5181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5" name="Equation" r:id="rId9" imgW="888614" imgH="177723" progId="Equation.3">
                  <p:embed/>
                </p:oleObj>
              </mc:Choice>
              <mc:Fallback>
                <p:oleObj name="Equation" r:id="rId9" imgW="888614" imgH="177723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89350"/>
                        <a:ext cx="51816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52" name="Line 20"/>
          <p:cNvSpPr>
            <a:spLocks noChangeShapeType="1"/>
          </p:cNvSpPr>
          <p:nvPr/>
        </p:nvSpPr>
        <p:spPr bwMode="auto">
          <a:xfrm flipH="1">
            <a:off x="0" y="3581400"/>
            <a:ext cx="1905000" cy="838200"/>
          </a:xfrm>
          <a:prstGeom prst="line">
            <a:avLst/>
          </a:prstGeom>
          <a:noFill/>
          <a:ln w="38100">
            <a:solidFill>
              <a:srgbClr val="FF99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0" y="4441825"/>
            <a:ext cx="2362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1905000" y="21336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23"/>
          <p:cNvSpPr>
            <a:spLocks noChangeShapeType="1"/>
          </p:cNvSpPr>
          <p:nvPr/>
        </p:nvSpPr>
        <p:spPr bwMode="auto">
          <a:xfrm>
            <a:off x="1905000" y="3581400"/>
            <a:ext cx="457200" cy="990600"/>
          </a:xfrm>
          <a:prstGeom prst="line">
            <a:avLst/>
          </a:prstGeom>
          <a:noFill/>
          <a:ln w="38100">
            <a:solidFill>
              <a:srgbClr val="FF99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0" y="2971800"/>
            <a:ext cx="2362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 flipH="1">
            <a:off x="0" y="21336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>
            <a:off x="2362200" y="31242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31750" y="2960688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838200" y="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tx2"/>
                </a:solidFill>
                <a:latin typeface="Comic Sans MS" pitchFamily="66" charset="0"/>
              </a:rPr>
              <a:t>Volume of a Cylinder</a:t>
            </a:r>
            <a:endParaRPr lang="en-US" sz="3200" b="1" u="sng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152400" y="1828800"/>
            <a:ext cx="3190875" cy="2971800"/>
            <a:chOff x="144" y="1488"/>
            <a:chExt cx="2010" cy="1872"/>
          </a:xfrm>
          <a:solidFill>
            <a:schemeClr val="bg1"/>
          </a:solidFill>
        </p:grpSpPr>
        <p:sp>
          <p:nvSpPr>
            <p:cNvPr id="70660" name="AutoShape 4"/>
            <p:cNvSpPr>
              <a:spLocks noChangeArrowheads="1"/>
            </p:cNvSpPr>
            <p:nvPr/>
          </p:nvSpPr>
          <p:spPr bwMode="auto">
            <a:xfrm>
              <a:off x="144" y="1488"/>
              <a:ext cx="1392" cy="1872"/>
            </a:xfrm>
            <a:prstGeom prst="can">
              <a:avLst>
                <a:gd name="adj" fmla="val 33621"/>
              </a:avLst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>
              <a:off x="816" y="1680"/>
              <a:ext cx="72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476" y="1545"/>
              <a:ext cx="586" cy="32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dirty="0"/>
                <a:t>7 cm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1584" y="2256"/>
              <a:ext cx="570" cy="32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/>
                <a:t>5 cm</a:t>
              </a:r>
            </a:p>
          </p:txBody>
        </p:sp>
      </p:grp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657600" y="3886200"/>
            <a:ext cx="4953000" cy="900113"/>
          </a:xfrm>
          <a:prstGeom prst="rect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chemeClr val="tx2"/>
                </a:solidFill>
                <a:latin typeface="Comic Sans MS" pitchFamily="66" charset="0"/>
              </a:rPr>
              <a:t>V = 769.7 cm</a:t>
            </a:r>
            <a:r>
              <a:rPr lang="en-US" sz="48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0" y="1447800"/>
            <a:ext cx="9220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4724400" y="1401763"/>
          <a:ext cx="29718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4" name="Equation" r:id="rId3" imgW="583947" imgH="203112" progId="Equation.3">
                  <p:embed/>
                </p:oleObj>
              </mc:Choice>
              <mc:Fallback>
                <p:oleObj name="Equation" r:id="rId3" imgW="583947" imgH="203112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01763"/>
                        <a:ext cx="29718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4573588" y="2316163"/>
          <a:ext cx="39528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5" name="Equation" r:id="rId5" imgW="685800" imgH="203200" progId="Equation.3">
                  <p:embed/>
                </p:oleObj>
              </mc:Choice>
              <mc:Fallback>
                <p:oleObj name="Equation" r:id="rId5" imgW="685800" imgH="2032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2316163"/>
                        <a:ext cx="3952875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010400" y="228600"/>
            <a:ext cx="198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Round to the nearest tenth.</a:t>
            </a:r>
          </a:p>
        </p:txBody>
      </p:sp>
      <p:graphicFrame>
        <p:nvGraphicFramePr>
          <p:cNvPr id="70669" name="Object 13"/>
          <p:cNvGraphicFramePr>
            <a:graphicFrameLocks noChangeAspect="1"/>
          </p:cNvGraphicFramePr>
          <p:nvPr/>
        </p:nvGraphicFramePr>
        <p:xfrm>
          <a:off x="3352800" y="533400"/>
          <a:ext cx="23622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86" name="Equation" r:id="rId7" imgW="482181" imgH="177646" progId="">
                  <p:embed/>
                </p:oleObj>
              </mc:Choice>
              <mc:Fallback>
                <p:oleObj name="Equation" r:id="rId7" imgW="482181" imgH="177646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3400"/>
                        <a:ext cx="2362200" cy="869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  <a:noFill/>
          <a:ln/>
        </p:spPr>
        <p:txBody>
          <a:bodyPr/>
          <a:lstStyle/>
          <a:p>
            <a:r>
              <a:rPr lang="en-US" sz="10000" b="1" dirty="0" smtClean="0">
                <a:latin typeface="Berlin Sans FB Demi" pitchFamily="34" charset="0"/>
              </a:rPr>
              <a:t>Homework</a:t>
            </a:r>
            <a:r>
              <a:rPr lang="en-US" sz="10000" b="1" dirty="0">
                <a:latin typeface="Berlin Sans FB Demi" pitchFamily="34" charset="0"/>
              </a:rPr>
              <a:t/>
            </a:r>
            <a:br>
              <a:rPr lang="en-US" sz="10000" b="1" dirty="0">
                <a:latin typeface="Berlin Sans FB Demi" pitchFamily="34" charset="0"/>
              </a:rPr>
            </a:br>
            <a:r>
              <a:rPr lang="en-US" sz="10000" b="1" dirty="0" smtClean="0">
                <a:latin typeface="Berlin Sans FB Demi" pitchFamily="34" charset="0"/>
              </a:rPr>
              <a:t>1 – 5 &amp; 1 – 6 </a:t>
            </a:r>
            <a:endParaRPr lang="en-US" sz="10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volume of the following figure: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95600"/>
            <a:ext cx="4114800" cy="269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126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113.10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1188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216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97.5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80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54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04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4235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7724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Volume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of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Pyramids and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Cones</a:t>
            </a:r>
          </a:p>
        </p:txBody>
      </p:sp>
      <p:pic>
        <p:nvPicPr>
          <p:cNvPr id="38915" name="Picture 3" descr="fd0029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2050"/>
            <a:ext cx="24384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2133600"/>
          </a:xfrm>
        </p:spPr>
        <p:txBody>
          <a:bodyPr/>
          <a:lstStyle/>
          <a:p>
            <a:r>
              <a:rPr lang="en-US" sz="6800" b="1">
                <a:solidFill>
                  <a:srgbClr val="0000FF"/>
                </a:solidFill>
              </a:rPr>
              <a:t>Volume Formula for Cones &amp; Pyramids</a:t>
            </a:r>
          </a:p>
        </p:txBody>
      </p:sp>
      <p:sp>
        <p:nvSpPr>
          <p:cNvPr id="74755" name="Rectangle 1027"/>
          <p:cNvSpPr>
            <a:spLocks noChangeArrowheads="1"/>
          </p:cNvSpPr>
          <p:nvPr/>
        </p:nvSpPr>
        <p:spPr bwMode="auto">
          <a:xfrm>
            <a:off x="533400" y="2159000"/>
            <a:ext cx="7848600" cy="37338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  <p:graphicFrame>
        <p:nvGraphicFramePr>
          <p:cNvPr id="74756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1066800" y="2057400"/>
          <a:ext cx="60309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6" name="Equation" r:id="rId3" imgW="583947" imgH="393529" progId="">
                  <p:embed/>
                </p:oleObj>
              </mc:Choice>
              <mc:Fallback>
                <p:oleObj name="Equation" r:id="rId3" imgW="583947" imgH="393529" progId="">
                  <p:embed/>
                  <p:pic>
                    <p:nvPicPr>
                      <p:cNvPr id="0" name="Picture 10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6030913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ChangeArrowheads="1"/>
          </p:cNvSpPr>
          <p:nvPr/>
        </p:nvSpPr>
        <p:spPr bwMode="auto">
          <a:xfrm>
            <a:off x="76200" y="1066800"/>
            <a:ext cx="3810000" cy="3048000"/>
          </a:xfrm>
          <a:prstGeom prst="triangle">
            <a:avLst>
              <a:gd name="adj" fmla="val 66125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2590800" y="1066800"/>
            <a:ext cx="24384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>
            <a:off x="1752600" y="28194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H="1">
            <a:off x="3886200" y="2819400"/>
            <a:ext cx="1143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V="1">
            <a:off x="76200" y="2819400"/>
            <a:ext cx="1676400" cy="1295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1752600" y="1066800"/>
            <a:ext cx="83820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2590800" y="10668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H="1">
            <a:off x="1066800" y="33528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2357438" y="3124200"/>
            <a:ext cx="2286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28600" y="12192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8 ft</a:t>
            </a:r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838200" y="1524000"/>
            <a:ext cx="1676400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1676400" y="4038600"/>
            <a:ext cx="1058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12 ft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4351338" y="3290888"/>
            <a:ext cx="1058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10 ft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76200" y="76200"/>
            <a:ext cx="3962400" cy="685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>
                <a:solidFill>
                  <a:srgbClr val="9900CC"/>
                </a:solidFill>
                <a:latin typeface="Comic Sans MS" pitchFamily="66" charset="0"/>
              </a:rPr>
              <a:t>Find the volume.</a:t>
            </a:r>
            <a:endParaRPr lang="en-US" sz="2800" b="1" baseline="30000">
              <a:solidFill>
                <a:srgbClr val="9900CC"/>
              </a:solidFill>
              <a:latin typeface="Comic Sans MS" pitchFamily="66" charset="0"/>
            </a:endParaRPr>
          </a:p>
        </p:txBody>
      </p:sp>
      <p:graphicFrame>
        <p:nvGraphicFramePr>
          <p:cNvPr id="72722" name="Object 18"/>
          <p:cNvGraphicFramePr>
            <a:graphicFrameLocks noChangeAspect="1"/>
          </p:cNvGraphicFramePr>
          <p:nvPr/>
        </p:nvGraphicFramePr>
        <p:xfrm>
          <a:off x="5737225" y="0"/>
          <a:ext cx="2505075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9" name="Equation" r:id="rId3" imgW="672808" imgH="393529" progId="">
                  <p:embed/>
                </p:oleObj>
              </mc:Choice>
              <mc:Fallback>
                <p:oleObj name="Equation" r:id="rId3" imgW="672808" imgH="393529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0"/>
                        <a:ext cx="2505075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3" name="Object 19"/>
          <p:cNvGraphicFramePr>
            <a:graphicFrameLocks noChangeAspect="1"/>
          </p:cNvGraphicFramePr>
          <p:nvPr/>
        </p:nvGraphicFramePr>
        <p:xfrm>
          <a:off x="4837113" y="1371600"/>
          <a:ext cx="4110037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0" name="ips Publishing Equation" r:id="rId5" imgW="1104900" imgH="393700" progId="Equation">
                  <p:embed/>
                </p:oleObj>
              </mc:Choice>
              <mc:Fallback>
                <p:oleObj name="ips Publishing Equation" r:id="rId5" imgW="1104900" imgH="393700" progId="Equation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1371600"/>
                        <a:ext cx="4110037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24" name="Object 20"/>
          <p:cNvGraphicFramePr>
            <a:graphicFrameLocks noChangeAspect="1"/>
          </p:cNvGraphicFramePr>
          <p:nvPr/>
        </p:nvGraphicFramePr>
        <p:xfrm>
          <a:off x="5257800" y="2895600"/>
          <a:ext cx="3568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1" name="ips Publishing Equation" r:id="rId7" imgW="774364" imgH="190417" progId="Equation">
                  <p:embed/>
                </p:oleObj>
              </mc:Choice>
              <mc:Fallback>
                <p:oleObj name="ips Publishing Equation" r:id="rId7" imgW="774364" imgH="190417" progId="Equation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95600"/>
                        <a:ext cx="3568700" cy="876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76200" y="3200400"/>
            <a:ext cx="3886200" cy="1295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 flipV="1">
            <a:off x="228600" y="990600"/>
            <a:ext cx="1905000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133600" y="990600"/>
            <a:ext cx="1828800" cy="2819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228600" y="3581400"/>
            <a:ext cx="1905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2133600" y="990600"/>
            <a:ext cx="0" cy="28194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838200" y="3581400"/>
            <a:ext cx="904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2 cm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2057400" y="2198688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3 cm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0" y="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b="1">
                <a:latin typeface="Comic Sans MS" pitchFamily="66" charset="0"/>
              </a:rPr>
              <a:t>What is the volume of this cone?</a:t>
            </a:r>
          </a:p>
          <a:p>
            <a:r>
              <a:rPr lang="en-US" sz="2800" b="1">
                <a:latin typeface="Comic Sans MS" pitchFamily="66" charset="0"/>
              </a:rPr>
              <a:t>Round to the nearest tenth.</a:t>
            </a:r>
            <a:endParaRPr lang="en-US" sz="2800" b="1" baseline="30000">
              <a:latin typeface="Comic Sans MS" pitchFamily="66" charset="0"/>
            </a:endParaRP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 rot="3225497">
            <a:off x="2502377" y="1791028"/>
            <a:ext cx="11817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3.6 </a:t>
            </a:r>
            <a:r>
              <a:rPr lang="en-US" sz="2800" b="1" dirty="0">
                <a:solidFill>
                  <a:schemeClr val="accent2"/>
                </a:solidFill>
              </a:rPr>
              <a:t>cm</a:t>
            </a:r>
          </a:p>
        </p:txBody>
      </p:sp>
      <p:graphicFrame>
        <p:nvGraphicFramePr>
          <p:cNvPr id="73739" name="Object 11"/>
          <p:cNvGraphicFramePr>
            <a:graphicFrameLocks noChangeAspect="1"/>
          </p:cNvGraphicFramePr>
          <p:nvPr/>
        </p:nvGraphicFramePr>
        <p:xfrm>
          <a:off x="4800600" y="1676400"/>
          <a:ext cx="307022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9" name="Equation" r:id="rId3" imgW="825500" imgH="419100" progId="">
                  <p:embed/>
                </p:oleObj>
              </mc:Choice>
              <mc:Fallback>
                <p:oleObj name="Equation" r:id="rId3" imgW="825500" imgH="41910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76400"/>
                        <a:ext cx="3070225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0" name="Object 12"/>
          <p:cNvGraphicFramePr>
            <a:graphicFrameLocks noChangeAspect="1"/>
          </p:cNvGraphicFramePr>
          <p:nvPr/>
        </p:nvGraphicFramePr>
        <p:xfrm>
          <a:off x="4684713" y="3429000"/>
          <a:ext cx="3117850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0" name="ips Publishing Equation" r:id="rId5" imgW="838200" imgH="419100" progId="Equation">
                  <p:embed/>
                </p:oleObj>
              </mc:Choice>
              <mc:Fallback>
                <p:oleObj name="ips Publishing Equation" r:id="rId5" imgW="838200" imgH="419100" progId="Equation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3429000"/>
                        <a:ext cx="3117850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4114800" y="5029200"/>
          <a:ext cx="4611688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1" name="ips Publishing Equation" r:id="rId7" imgW="889000" imgH="190500" progId="Equation">
                  <p:embed/>
                </p:oleObj>
              </mc:Choice>
              <mc:Fallback>
                <p:oleObj name="ips Publishing Equation" r:id="rId7" imgW="889000" imgH="190500" progId="Equation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029200"/>
                        <a:ext cx="4611688" cy="9890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5486400" y="228600"/>
          <a:ext cx="2505075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2" name="Equation" r:id="rId9" imgW="672808" imgH="393529" progId="">
                  <p:embed/>
                </p:oleObj>
              </mc:Choice>
              <mc:Fallback>
                <p:oleObj name="Equation" r:id="rId9" imgW="672808" imgH="393529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8600"/>
                        <a:ext cx="2505075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000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029200"/>
          </a:xfrm>
          <a:noFill/>
          <a:ln/>
        </p:spPr>
        <p:txBody>
          <a:bodyPr/>
          <a:lstStyle/>
          <a:p>
            <a:r>
              <a:rPr lang="en-US" sz="12000" b="1" dirty="0" smtClean="0">
                <a:latin typeface="Berlin Sans FB Demi" pitchFamily="34" charset="0"/>
              </a:rPr>
              <a:t>WS</a:t>
            </a:r>
            <a:r>
              <a:rPr lang="en-US" sz="12000" b="1" dirty="0">
                <a:latin typeface="Berlin Sans FB Demi" pitchFamily="34" charset="0"/>
              </a:rPr>
              <a:t/>
            </a:r>
            <a:br>
              <a:rPr lang="en-US" sz="12000" b="1" dirty="0">
                <a:latin typeface="Berlin Sans FB Demi" pitchFamily="34" charset="0"/>
              </a:rPr>
            </a:br>
            <a:r>
              <a:rPr lang="en-US" sz="12000" b="1" dirty="0">
                <a:latin typeface="Berlin Sans FB Demi" pitchFamily="34" charset="0"/>
              </a:rPr>
              <a:t>1</a:t>
            </a:r>
            <a:r>
              <a:rPr lang="en-US" sz="12000" b="1" dirty="0" smtClean="0">
                <a:latin typeface="Berlin Sans FB Demi" pitchFamily="34" charset="0"/>
              </a:rPr>
              <a:t> </a:t>
            </a:r>
            <a:r>
              <a:rPr lang="en-US" sz="12000" b="1" dirty="0">
                <a:latin typeface="Berlin Sans FB Demi" pitchFamily="34" charset="0"/>
              </a:rPr>
              <a:t>– </a:t>
            </a:r>
            <a:r>
              <a:rPr lang="en-US" sz="12000" b="1" dirty="0" smtClean="0">
                <a:latin typeface="Berlin Sans FB Demi" pitchFamily="34" charset="0"/>
              </a:rPr>
              <a:t>10</a:t>
            </a:r>
            <a:br>
              <a:rPr lang="en-US" sz="12000" b="1" dirty="0" smtClean="0">
                <a:latin typeface="Berlin Sans FB Demi" pitchFamily="34" charset="0"/>
              </a:rPr>
            </a:br>
            <a:r>
              <a:rPr lang="en-US" sz="6000" b="1" dirty="0" smtClean="0">
                <a:latin typeface="Berlin Sans FB Demi" pitchFamily="34" charset="0"/>
              </a:rPr>
              <a:t>Be Ready to Present! </a:t>
            </a:r>
            <a:endParaRPr lang="en-US" sz="120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Mini Quiz!!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*If I did not check your Area Review worksheet from yesterday have that out for me to check!*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054464"/>
      </p:ext>
    </p:extLst>
  </p:cSld>
  <p:clrMapOvr>
    <a:masterClrMapping/>
  </p:clrMapOvr>
  <p:transition spd="med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43800" cy="27432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175" y="2292350"/>
            <a:ext cx="4055213" cy="372745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513487" y="2323474"/>
            <a:ext cx="4550825" cy="29654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71800" y="5934670"/>
            <a:ext cx="6315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Ticket Out the Door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8333569"/>
      </p:ext>
    </p:extLst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lvl="0" indent="-514350">
              <a:buAutoNum type="arabicParenR"/>
            </a:pPr>
            <a:r>
              <a:rPr lang="en-US" dirty="0" smtClean="0"/>
              <a:t>Find </a:t>
            </a:r>
            <a:r>
              <a:rPr lang="en-US" dirty="0"/>
              <a:t>the Volume: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3200" dirty="0"/>
              <a:t>Triangular Pyramid Base Area = 15 m</a:t>
            </a:r>
            <a:r>
              <a:rPr lang="en-US" sz="3200" baseline="30000" dirty="0"/>
              <a:t>2</a:t>
            </a:r>
            <a:r>
              <a:rPr lang="en-US" sz="3200" dirty="0"/>
              <a:t> Height = 20 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Find the radius: 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876800" y="2590800"/>
            <a:ext cx="2590800" cy="4038600"/>
            <a:chOff x="7824" y="5844"/>
            <a:chExt cx="3036" cy="4029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93" t="41913" r="38461" b="10251"/>
            <a:stretch>
              <a:fillRect/>
            </a:stretch>
          </p:blipFill>
          <p:spPr bwMode="auto">
            <a:xfrm>
              <a:off x="7884" y="5844"/>
              <a:ext cx="2820" cy="4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824" y="6588"/>
              <a:ext cx="3036" cy="3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651348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phe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2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8382000" cy="548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Surface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Area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and Volume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of Spheres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Do NOT write Pi in your answer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Pi will be in your answer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28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>
                <a:solidFill>
                  <a:srgbClr val="990033"/>
                </a:solidFill>
                <a:latin typeface="+mj-lt"/>
              </a:rPr>
              <a:t>Look at the cross section formed when you cut a sphere in half.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7239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>
                <a:latin typeface="+mj-lt"/>
              </a:rPr>
              <a:t>What shape is it?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3048000"/>
            <a:ext cx="9144000" cy="13716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 b="1">
                <a:latin typeface="+mj-lt"/>
              </a:rPr>
              <a:t>A circle!!!  This is called the </a:t>
            </a:r>
            <a:r>
              <a:rPr lang="en-US" sz="4200" b="1">
                <a:solidFill>
                  <a:schemeClr val="accent2"/>
                </a:solidFill>
                <a:latin typeface="+mj-lt"/>
              </a:rPr>
              <a:t>GREAT CIRCLE</a:t>
            </a:r>
            <a:r>
              <a:rPr lang="en-US" sz="4200" b="1">
                <a:latin typeface="+mj-lt"/>
              </a:rPr>
              <a:t> of the sphere.</a:t>
            </a:r>
          </a:p>
        </p:txBody>
      </p:sp>
    </p:spTree>
    <p:extLst>
      <p:ext uri="{BB962C8B-B14F-4D97-AF65-F5344CB8AC3E}">
        <p14:creationId xmlns:p14="http://schemas.microsoft.com/office/powerpoint/2010/main" val="465782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0668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295400" y="2971800"/>
            <a:ext cx="62484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+mn-lt"/>
              </a:rPr>
              <a:t>If you cut a sphere right down the middle you would create two congruent halves called HEMISPHERES.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90600" y="45720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+mn-lt"/>
              </a:rPr>
              <a:t>You can think of the globe.  The equator cuts the earth into the northern and southern hemisphere.</a:t>
            </a:r>
          </a:p>
        </p:txBody>
      </p:sp>
      <p:pic>
        <p:nvPicPr>
          <p:cNvPr id="22534" name="Picture 6" descr="an_earth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5601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371600" y="2514600"/>
            <a:ext cx="5867400" cy="2819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600200"/>
          </a:xfrm>
        </p:spPr>
        <p:txBody>
          <a:bodyPr/>
          <a:lstStyle/>
          <a:p>
            <a:pPr eaLnBrk="1" hangingPunct="1"/>
            <a:r>
              <a:rPr lang="en-US" sz="6800" b="1" smtClean="0">
                <a:solidFill>
                  <a:srgbClr val="0000FF"/>
                </a:solidFill>
              </a:rPr>
              <a:t>Volume of a Sphere</a:t>
            </a:r>
          </a:p>
        </p:txBody>
      </p:sp>
      <p:graphicFrame>
        <p:nvGraphicFramePr>
          <p:cNvPr id="819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014538" y="2514600"/>
          <a:ext cx="4614862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4" name="Equation" r:id="rId3" imgW="634725" imgH="393529" progId="">
                  <p:embed/>
                </p:oleObj>
              </mc:Choice>
              <mc:Fallback>
                <p:oleObj name="Equation" r:id="rId3" imgW="634725" imgH="393529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514600"/>
                        <a:ext cx="4614862" cy="286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85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859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Oval 3"/>
          <p:cNvSpPr>
            <a:spLocks noChangeArrowheads="1"/>
          </p:cNvSpPr>
          <p:nvPr/>
        </p:nvSpPr>
        <p:spPr bwMode="auto">
          <a:xfrm>
            <a:off x="609600" y="28575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>
            <a:off x="2209800" y="3314700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2286000" y="2652713"/>
            <a:ext cx="19812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>
                <a:solidFill>
                  <a:schemeClr val="bg1"/>
                </a:solidFill>
                <a:latin typeface="+mj-lt"/>
              </a:rPr>
              <a:t>2 cm</a:t>
            </a: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(round to the nearest hundredths)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43443"/>
              </p:ext>
            </p:extLst>
          </p:nvPr>
        </p:nvGraphicFramePr>
        <p:xfrm>
          <a:off x="5410200" y="1676400"/>
          <a:ext cx="259397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8" name="Equation" r:id="rId4" imgW="634725" imgH="393529" progId="">
                  <p:embed/>
                </p:oleObj>
              </mc:Choice>
              <mc:Fallback>
                <p:oleObj name="Equation" r:id="rId4" imgW="634725" imgH="3935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2593975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Oval 4"/>
          <p:cNvSpPr>
            <a:spLocks noChangeArrowheads="1"/>
          </p:cNvSpPr>
          <p:nvPr/>
        </p:nvSpPr>
        <p:spPr bwMode="auto">
          <a:xfrm>
            <a:off x="2057400" y="320675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4213"/>
              </p:ext>
            </p:extLst>
          </p:nvPr>
        </p:nvGraphicFramePr>
        <p:xfrm>
          <a:off x="2971800" y="5334000"/>
          <a:ext cx="5821363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9" name="Equation" r:id="rId6" imgW="952087" imgH="203112" progId="">
                  <p:embed/>
                </p:oleObj>
              </mc:Choice>
              <mc:Fallback>
                <p:oleObj name="Equation" r:id="rId6" imgW="952087" imgH="20311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334000"/>
                        <a:ext cx="5821363" cy="12414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030426"/>
              </p:ext>
            </p:extLst>
          </p:nvPr>
        </p:nvGraphicFramePr>
        <p:xfrm>
          <a:off x="4724400" y="3352800"/>
          <a:ext cx="3216275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0" name="Equation" r:id="rId8" imgW="787400" imgH="431800" progId="">
                  <p:embed/>
                </p:oleObj>
              </mc:Choice>
              <mc:Fallback>
                <p:oleObj name="Equation" r:id="rId8" imgW="787400" imgH="431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352800"/>
                        <a:ext cx="3216275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664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145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Oval 3"/>
          <p:cNvSpPr>
            <a:spLocks noChangeArrowheads="1"/>
          </p:cNvSpPr>
          <p:nvPr/>
        </p:nvSpPr>
        <p:spPr bwMode="auto">
          <a:xfrm>
            <a:off x="533400" y="30861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>
            <a:off x="533400" y="3543300"/>
            <a:ext cx="312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905000" y="28575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+mj-lt"/>
              </a:rPr>
              <a:t>10 cm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618641"/>
              </p:ext>
            </p:extLst>
          </p:nvPr>
        </p:nvGraphicFramePr>
        <p:xfrm>
          <a:off x="5181600" y="1447800"/>
          <a:ext cx="2593975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2" name="Equation" r:id="rId4" imgW="634725" imgH="393529" progId="">
                  <p:embed/>
                </p:oleObj>
              </mc:Choice>
              <mc:Fallback>
                <p:oleObj name="Equation" r:id="rId4" imgW="634725" imgH="3935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447800"/>
                        <a:ext cx="2593975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Oval 4"/>
          <p:cNvSpPr>
            <a:spLocks noChangeArrowheads="1"/>
          </p:cNvSpPr>
          <p:nvPr/>
        </p:nvSpPr>
        <p:spPr bwMode="auto">
          <a:xfrm>
            <a:off x="1981200" y="343535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81000" y="2286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Volume of a Sphere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(round to the nearest hundredths)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596541"/>
              </p:ext>
            </p:extLst>
          </p:nvPr>
        </p:nvGraphicFramePr>
        <p:xfrm>
          <a:off x="2038204" y="5257800"/>
          <a:ext cx="6920059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3" name="Equation" r:id="rId6" imgW="1066337" imgH="203112" progId="">
                  <p:embed/>
                </p:oleObj>
              </mc:Choice>
              <mc:Fallback>
                <p:oleObj name="Equation" r:id="rId6" imgW="1066337" imgH="203112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204" y="5257800"/>
                        <a:ext cx="6920059" cy="13176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783412"/>
              </p:ext>
            </p:extLst>
          </p:nvPr>
        </p:nvGraphicFramePr>
        <p:xfrm>
          <a:off x="4724400" y="3352800"/>
          <a:ext cx="3216275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34" name="Equation" r:id="rId8" imgW="787400" imgH="431800" progId="">
                  <p:embed/>
                </p:oleObj>
              </mc:Choice>
              <mc:Fallback>
                <p:oleObj name="Equation" r:id="rId8" imgW="787400" imgH="431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352800"/>
                        <a:ext cx="3216275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551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2"/>
          <p:cNvSpPr>
            <a:spLocks noChangeArrowheads="1"/>
          </p:cNvSpPr>
          <p:nvPr/>
        </p:nvSpPr>
        <p:spPr bwMode="auto">
          <a:xfrm>
            <a:off x="533400" y="2438400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  <a:latin typeface="Century Gothic" pitchFamily="34" charset="0"/>
              </a:rPr>
              <a:t>Volume of a Sphere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76200" y="914400"/>
            <a:ext cx="8763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A sphere is inside a cube. The cube has a volume of 27 cm</a:t>
            </a:r>
            <a:r>
              <a:rPr lang="en-US" sz="3200" b="1" baseline="30000">
                <a:latin typeface="Century Gothic" pitchFamily="34" charset="0"/>
              </a:rPr>
              <a:t>3</a:t>
            </a:r>
            <a:r>
              <a:rPr lang="en-US" sz="3200" b="1">
                <a:latin typeface="Century Gothic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  <a:latin typeface="Century Gothic" pitchFamily="34" charset="0"/>
              </a:rPr>
              <a:t>Find volume of the sphere.  Round to the nearest hundredths.</a:t>
            </a: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99208"/>
              </p:ext>
            </p:extLst>
          </p:nvPr>
        </p:nvGraphicFramePr>
        <p:xfrm>
          <a:off x="1358900" y="3175000"/>
          <a:ext cx="45370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6" name="Equation" r:id="rId3" imgW="1104840" imgH="457200" progId="">
                  <p:embed/>
                </p:oleObj>
              </mc:Choice>
              <mc:Fallback>
                <p:oleObj name="Equation" r:id="rId3" imgW="1104840" imgH="457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175000"/>
                        <a:ext cx="4537075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93438"/>
              </p:ext>
            </p:extLst>
          </p:nvPr>
        </p:nvGraphicFramePr>
        <p:xfrm>
          <a:off x="1066800" y="5187950"/>
          <a:ext cx="6494471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27" name="Equation" r:id="rId5" imgW="965200" imgH="203200" progId="">
                  <p:embed/>
                </p:oleObj>
              </mc:Choice>
              <mc:Fallback>
                <p:oleObj name="Equation" r:id="rId5" imgW="965200" imgH="2032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187950"/>
                        <a:ext cx="6494471" cy="13652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4710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30942"/>
      </p:ext>
    </p:extLst>
  </p:cSld>
  <p:clrMapOvr>
    <a:masterClrMapping/>
  </p:clrMapOvr>
  <p:transition spd="med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#1 - #10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12262"/>
      </p:ext>
    </p:extLst>
  </p:cSld>
  <p:clrMapOvr>
    <a:masterClrMapping/>
  </p:clrMapOvr>
  <p:transition spd="med"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2514600"/>
            <a:ext cx="5867400" cy="2819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600200"/>
          </a:xfrm>
        </p:spPr>
        <p:txBody>
          <a:bodyPr/>
          <a:lstStyle/>
          <a:p>
            <a:pPr eaLnBrk="1" hangingPunct="1"/>
            <a:r>
              <a:rPr lang="en-US" sz="6800" b="1" smtClean="0">
                <a:solidFill>
                  <a:srgbClr val="0000FF"/>
                </a:solidFill>
              </a:rPr>
              <a:t>Surface Area of a Sphere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371600" y="2819400"/>
          <a:ext cx="601980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4" name="Equation" r:id="rId3" imgW="660113" imgH="203112" progId="">
                  <p:embed/>
                </p:oleObj>
              </mc:Choice>
              <mc:Fallback>
                <p:oleObj name="Equation" r:id="rId3" imgW="660113" imgH="203112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019800" cy="185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6511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0668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Oval 3"/>
          <p:cNvSpPr>
            <a:spLocks noChangeArrowheads="1"/>
          </p:cNvSpPr>
          <p:nvPr/>
        </p:nvSpPr>
        <p:spPr bwMode="auto">
          <a:xfrm>
            <a:off x="1458913" y="24161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103" name="Oval 4"/>
          <p:cNvSpPr>
            <a:spLocks noChangeArrowheads="1"/>
          </p:cNvSpPr>
          <p:nvPr/>
        </p:nvSpPr>
        <p:spPr bwMode="auto">
          <a:xfrm>
            <a:off x="28956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3048000" y="2895600"/>
            <a:ext cx="1524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3048000" y="2438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n-lt"/>
              </a:rPr>
              <a:t>8 in</a:t>
            </a:r>
          </a:p>
        </p:txBody>
      </p:sp>
      <p:sp>
        <p:nvSpPr>
          <p:cNvPr id="4106" name="Text Box 7"/>
          <p:cNvSpPr txBox="1">
            <a:spLocks noChangeArrowheads="1"/>
          </p:cNvSpPr>
          <p:nvPr/>
        </p:nvSpPr>
        <p:spPr bwMode="auto">
          <a:xfrm>
            <a:off x="76200" y="152400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n-lt"/>
              </a:rPr>
              <a:t>Surface Area of a Sphere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+mn-lt"/>
              </a:rPr>
              <a:t>(round to the nearest hundredths)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364668"/>
              </p:ext>
            </p:extLst>
          </p:nvPr>
        </p:nvGraphicFramePr>
        <p:xfrm>
          <a:off x="5343525" y="457200"/>
          <a:ext cx="3581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8" name="ips Publishing Equation" r:id="rId4" imgW="685800" imgH="203200" progId="Equation">
                  <p:embed/>
                </p:oleObj>
              </mc:Choice>
              <mc:Fallback>
                <p:oleObj name="ips Publishing Equation" r:id="rId4" imgW="685800" imgH="203200" progId="Equation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457200"/>
                        <a:ext cx="3581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526944"/>
              </p:ext>
            </p:extLst>
          </p:nvPr>
        </p:nvGraphicFramePr>
        <p:xfrm>
          <a:off x="5343525" y="1600200"/>
          <a:ext cx="36480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89" name="ips Publishing Equation" r:id="rId6" imgW="698197" imgH="203112" progId="Equation">
                  <p:embed/>
                </p:oleObj>
              </mc:Choice>
              <mc:Fallback>
                <p:oleObj name="ips Publishing Equation" r:id="rId6" imgW="698197" imgH="203112" progId="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1600200"/>
                        <a:ext cx="364807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688841"/>
              </p:ext>
            </p:extLst>
          </p:nvPr>
        </p:nvGraphicFramePr>
        <p:xfrm>
          <a:off x="1745540" y="4495800"/>
          <a:ext cx="6847598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90" name="ips Publishing Equation" r:id="rId8" imgW="1002865" imgH="190417" progId="Equation">
                  <p:embed/>
                </p:oleObj>
              </mc:Choice>
              <mc:Fallback>
                <p:oleObj name="ips Publishing Equation" r:id="rId8" imgW="1002865" imgH="190417" progId="Equation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5540" y="4495800"/>
                        <a:ext cx="6847598" cy="12985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486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0668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Oval 3"/>
          <p:cNvSpPr>
            <a:spLocks noChangeArrowheads="1"/>
          </p:cNvSpPr>
          <p:nvPr/>
        </p:nvSpPr>
        <p:spPr bwMode="auto">
          <a:xfrm>
            <a:off x="1458913" y="24161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7" name="Oval 4"/>
          <p:cNvSpPr>
            <a:spLocks noChangeArrowheads="1"/>
          </p:cNvSpPr>
          <p:nvPr/>
        </p:nvSpPr>
        <p:spPr bwMode="auto">
          <a:xfrm>
            <a:off x="2895600" y="27432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1447800" y="2895600"/>
            <a:ext cx="3124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2514600" y="2286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10 cm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76200" y="152400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Surface Area of a Sphere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+mj-lt"/>
              </a:rPr>
              <a:t>(round to the nearest hundredths)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189818"/>
              </p:ext>
            </p:extLst>
          </p:nvPr>
        </p:nvGraphicFramePr>
        <p:xfrm>
          <a:off x="5453063" y="457200"/>
          <a:ext cx="3581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2" name="ips Publishing Equation" r:id="rId4" imgW="685800" imgH="203200" progId="Equation">
                  <p:embed/>
                </p:oleObj>
              </mc:Choice>
              <mc:Fallback>
                <p:oleObj name="ips Publishing Equation" r:id="rId4" imgW="685800" imgH="203200" progId="Equation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457200"/>
                        <a:ext cx="3581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00774"/>
              </p:ext>
            </p:extLst>
          </p:nvPr>
        </p:nvGraphicFramePr>
        <p:xfrm>
          <a:off x="5484813" y="1600200"/>
          <a:ext cx="358298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3" name="ips Publishing Equation" r:id="rId6" imgW="685800" imgH="203200" progId="Equation">
                  <p:embed/>
                </p:oleObj>
              </mc:Choice>
              <mc:Fallback>
                <p:oleObj name="ips Publishing Equation" r:id="rId6" imgW="685800" imgH="203200" progId="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1600200"/>
                        <a:ext cx="358298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076991"/>
              </p:ext>
            </p:extLst>
          </p:nvPr>
        </p:nvGraphicFramePr>
        <p:xfrm>
          <a:off x="1262656" y="4610100"/>
          <a:ext cx="7405094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4" name="ips Publishing Equation" r:id="rId8" imgW="1054100" imgH="190500" progId="Equation">
                  <p:embed/>
                </p:oleObj>
              </mc:Choice>
              <mc:Fallback>
                <p:oleObj name="ips Publishing Equation" r:id="rId8" imgW="1054100" imgH="190500" progId="Equation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656" y="4610100"/>
                        <a:ext cx="7405094" cy="133667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27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2" descr="sph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1676400"/>
            <a:ext cx="35433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Oval 3"/>
          <p:cNvSpPr>
            <a:spLocks noChangeArrowheads="1"/>
          </p:cNvSpPr>
          <p:nvPr/>
        </p:nvSpPr>
        <p:spPr bwMode="auto">
          <a:xfrm>
            <a:off x="201613" y="3025775"/>
            <a:ext cx="3124200" cy="990600"/>
          </a:xfrm>
          <a:prstGeom prst="ellips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2" name="Oval 4"/>
          <p:cNvSpPr>
            <a:spLocks noChangeArrowheads="1"/>
          </p:cNvSpPr>
          <p:nvPr/>
        </p:nvSpPr>
        <p:spPr bwMode="auto">
          <a:xfrm>
            <a:off x="1638300" y="33528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+mj-lt"/>
              </a:rPr>
              <a:t>25 in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0" y="0"/>
            <a:ext cx="9067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+mj-lt"/>
              </a:rPr>
              <a:t>The circumference of a great circle of a sphere is 25 inches.  Find the surface area of the sphere.  </a:t>
            </a:r>
            <a:r>
              <a:rPr lang="en-US" sz="2400" b="1">
                <a:solidFill>
                  <a:schemeClr val="accent2"/>
                </a:solidFill>
                <a:latin typeface="+mj-lt"/>
              </a:rPr>
              <a:t>(Round to the nearest tenths.)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601178"/>
              </p:ext>
            </p:extLst>
          </p:nvPr>
        </p:nvGraphicFramePr>
        <p:xfrm>
          <a:off x="4610100" y="2286000"/>
          <a:ext cx="28956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6" name="Equation" r:id="rId4" imgW="939600" imgH="406080" progId="">
                  <p:embed/>
                </p:oleObj>
              </mc:Choice>
              <mc:Fallback>
                <p:oleObj name="Equation" r:id="rId4" imgW="939600" imgH="4060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2286000"/>
                        <a:ext cx="28956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009366"/>
              </p:ext>
            </p:extLst>
          </p:nvPr>
        </p:nvGraphicFramePr>
        <p:xfrm>
          <a:off x="4756150" y="3814763"/>
          <a:ext cx="2830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7" name="Equation" r:id="rId6" imgW="1104840" imgH="482400" progId="">
                  <p:embed/>
                </p:oleObj>
              </mc:Choice>
              <mc:Fallback>
                <p:oleObj name="Equation" r:id="rId6" imgW="1104840" imgH="4824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3814763"/>
                        <a:ext cx="2830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681318"/>
              </p:ext>
            </p:extLst>
          </p:nvPr>
        </p:nvGraphicFramePr>
        <p:xfrm>
          <a:off x="4572000" y="1524000"/>
          <a:ext cx="31178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8" name="Worksheet Builder Equation" r:id="rId8" imgW="596641" imgH="165028" progId="Equation">
                  <p:embed/>
                </p:oleObj>
              </mc:Choice>
              <mc:Fallback>
                <p:oleObj name="Worksheet Builder Equation" r:id="rId8" imgW="596641" imgH="165028" progId="Equation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524000"/>
                        <a:ext cx="311785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085498"/>
              </p:ext>
            </p:extLst>
          </p:nvPr>
        </p:nvGraphicFramePr>
        <p:xfrm>
          <a:off x="1656522" y="5181600"/>
          <a:ext cx="7058853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9" name="Equation" r:id="rId10" imgW="926698" imgH="203112" progId="">
                  <p:embed/>
                </p:oleObj>
              </mc:Choice>
              <mc:Fallback>
                <p:oleObj name="Equation" r:id="rId10" imgW="926698" imgH="203112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522" y="5181600"/>
                        <a:ext cx="7058853" cy="15462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57150" cmpd="thickThin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011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/>
              <a:t>  A sphere is inscribed in a cube of volume 27 cubic meters.  What is the surface area of the sphere?  Give an exact answer and an answer rounded to the nearest hundredth.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3733800" y="3200400"/>
          <a:ext cx="3581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0" name="ips Publishing Equation" r:id="rId3" imgW="685800" imgH="203200" progId="Equation">
                  <p:embed/>
                </p:oleObj>
              </mc:Choice>
              <mc:Fallback>
                <p:oleObj name="ips Publishing Equation" r:id="rId3" imgW="685800" imgH="203200" progId="Equation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00400"/>
                        <a:ext cx="35814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944241"/>
              </p:ext>
            </p:extLst>
          </p:nvPr>
        </p:nvGraphicFramePr>
        <p:xfrm>
          <a:off x="3713163" y="4322763"/>
          <a:ext cx="38512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1" name="Equation" r:id="rId5" imgW="1015920" imgH="291960" progId="">
                  <p:embed/>
                </p:oleObj>
              </mc:Choice>
              <mc:Fallback>
                <p:oleObj name="Equation" r:id="rId5" imgW="1015920" imgH="2919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4322763"/>
                        <a:ext cx="38512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133600" y="5867400"/>
          <a:ext cx="3352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2" name="Equation" r:id="rId7" imgW="748975" imgH="203112" progId="">
                  <p:embed/>
                </p:oleObj>
              </mc:Choice>
              <mc:Fallback>
                <p:oleObj name="Equation" r:id="rId7" imgW="748975" imgH="203112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867400"/>
                        <a:ext cx="3352800" cy="9080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be 6"/>
          <p:cNvSpPr/>
          <p:nvPr/>
        </p:nvSpPr>
        <p:spPr>
          <a:xfrm>
            <a:off x="514350" y="4591050"/>
            <a:ext cx="1600200" cy="1676400"/>
          </a:xfrm>
          <a:prstGeom prst="cub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486400" y="5867400"/>
          <a:ext cx="3317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3" name="Equation" r:id="rId9" imgW="736600" imgH="203200" progId="">
                  <p:embed/>
                </p:oleObj>
              </mc:Choice>
              <mc:Fallback>
                <p:oleObj name="Equation" r:id="rId9" imgW="736600" imgH="2032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867400"/>
                        <a:ext cx="3317875" cy="9144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57150" cmpd="thickThin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4597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Classwork/Homework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/>
              <a:t>#1 - #10 ALL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7641568"/>
      </p:ext>
    </p:extLst>
  </p:cSld>
  <p:clrMapOvr>
    <a:masterClrMapping/>
  </p:clrMapOvr>
  <p:transition spd="med"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Classwork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/>
              <a:t>#1 - #10 ALL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54407602"/>
      </p:ext>
    </p:extLst>
  </p:cSld>
  <p:clrMapOvr>
    <a:masterClrMapping/>
  </p:clrMapOvr>
  <p:transition spd="med"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1066800" y="152400"/>
            <a:ext cx="67818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Homework</a:t>
            </a:r>
          </a:p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Worksheet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</a:t>
            </a:r>
            <a:r>
              <a:rPr lang="en-US" b="1" dirty="0" smtClean="0">
                <a:solidFill>
                  <a:srgbClr val="FF0000"/>
                </a:solidFill>
              </a:rPr>
              <a:t>Area of the BASE</a:t>
            </a:r>
            <a:r>
              <a:rPr lang="en-US" dirty="0" smtClean="0"/>
              <a:t> of the  following figures: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99515"/>
            <a:ext cx="4099859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881" y="3259494"/>
            <a:ext cx="4322698" cy="2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88312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2286000" y="1828800"/>
            <a:ext cx="1828800" cy="3429000"/>
          </a:xfrm>
          <a:prstGeom prst="can">
            <a:avLst>
              <a:gd name="adj" fmla="val 46875"/>
            </a:avLst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4038600" y="2438400"/>
            <a:ext cx="2362200" cy="2971800"/>
          </a:xfrm>
          <a:prstGeom prst="cube">
            <a:avLst>
              <a:gd name="adj" fmla="val 25000"/>
            </a:avLst>
          </a:prstGeom>
          <a:solidFill>
            <a:srgbClr val="0066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686800" cy="2514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 smtClean="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 Volume </a:t>
            </a:r>
            <a:endParaRPr lang="en-US" sz="3600" kern="10" spc="-360" dirty="0">
              <a:ln w="28575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latin typeface="Impact"/>
            </a:endParaRPr>
          </a:p>
          <a:p>
            <a:pPr algn="ctr"/>
            <a:r>
              <a:rPr lang="en-US" sz="3600" kern="10" spc="-360" dirty="0"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Impact"/>
              </a:rPr>
              <a:t>of Prisms and Cylinders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 rot="1944762">
            <a:off x="5029200" y="4495800"/>
            <a:ext cx="2039938" cy="1760538"/>
          </a:xfrm>
          <a:prstGeom prst="cube">
            <a:avLst>
              <a:gd name="adj" fmla="val 80324"/>
            </a:avLst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 rot="16191024">
            <a:off x="1257300" y="3619500"/>
            <a:ext cx="1981200" cy="19050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 rot="5400000">
            <a:off x="3429000" y="4648200"/>
            <a:ext cx="1143000" cy="1447800"/>
          </a:xfrm>
          <a:prstGeom prst="can">
            <a:avLst>
              <a:gd name="adj" fmla="val 63333"/>
            </a:avLst>
          </a:prstGeom>
          <a:solidFill>
            <a:srgbClr val="80008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685800" y="5105400"/>
            <a:ext cx="2819400" cy="1066800"/>
          </a:xfrm>
          <a:prstGeom prst="can">
            <a:avLst>
              <a:gd name="adj" fmla="val 50000"/>
            </a:avLst>
          </a:prstGeom>
          <a:solidFill>
            <a:srgbClr val="FF66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"/>
          <p:cNvSpPr>
            <a:spLocks noChangeShapeType="1"/>
          </p:cNvSpPr>
          <p:nvPr/>
        </p:nvSpPr>
        <p:spPr bwMode="auto">
          <a:xfrm flipH="1">
            <a:off x="2286000" y="3581400"/>
            <a:ext cx="762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 flipV="1">
            <a:off x="3048000" y="3581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048000" y="12954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2895600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505200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114800" y="2971800"/>
            <a:ext cx="7620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724400" y="2971800"/>
            <a:ext cx="8382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2286000" y="1295400"/>
            <a:ext cx="3276600" cy="3048000"/>
          </a:xfrm>
          <a:prstGeom prst="cube">
            <a:avLst>
              <a:gd name="adj" fmla="val 25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1295400" y="914400"/>
            <a:ext cx="838200" cy="7620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3321463">
            <a:off x="2400300" y="876300"/>
            <a:ext cx="990600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57200" y="4953000"/>
            <a:ext cx="7467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VOLUME</a:t>
            </a:r>
            <a:r>
              <a:rPr lang="en-US" sz="3200" b="1">
                <a:latin typeface="Comic Sans MS" pitchFamily="66" charset="0"/>
              </a:rPr>
              <a:t> = the number of cubic                  units contained in its interior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096000" y="762000"/>
            <a:ext cx="2819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omic Sans MS" pitchFamily="66" charset="0"/>
              </a:rPr>
              <a:t>VOLUME </a:t>
            </a: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has cubic units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Cm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, ft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, units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animBg="1"/>
      <p:bldP spid="44040" grpId="0" animBg="1"/>
      <p:bldP spid="4404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304800" y="2895600"/>
            <a:ext cx="2743200" cy="26670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The volume of a cube is side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219200" y="30734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4 ft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228600"/>
            <a:ext cx="7467600" cy="5794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length•width•height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191000" y="2590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s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343400" y="3352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4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343400" y="4114800"/>
            <a:ext cx="365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Volume = 64 ft</a:t>
            </a:r>
            <a:r>
              <a:rPr lang="en-US" sz="3200" b="1" baseline="30000">
                <a:solidFill>
                  <a:schemeClr val="tx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838200" y="9144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In a CUBE they are all the same</a:t>
            </a:r>
            <a:endParaRPr lang="en-US" sz="3200" b="1" baseline="300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62" grpId="0" autoUpdateAnimBg="0"/>
      <p:bldP spid="45063" grpId="0" autoUpdateAnimBg="0"/>
      <p:bldP spid="45064" grpId="0" autoUpdateAnimBg="0"/>
      <p:bldP spid="4506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Berlin Sans FB Demi" pitchFamily="34" charset="0"/>
              </a:rPr>
              <a:t>When a prism is NOT a cube…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895600"/>
          </a:xfrm>
          <a:solidFill>
            <a:srgbClr val="FFFF00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Berlin Sans FB Demi" pitchFamily="34" charset="0"/>
              </a:rPr>
              <a:t>   </a:t>
            </a:r>
            <a:r>
              <a:rPr lang="en-US" sz="5000">
                <a:latin typeface="Berlin Sans FB Demi" pitchFamily="34" charset="0"/>
              </a:rPr>
              <a:t>B</a:t>
            </a:r>
            <a:r>
              <a:rPr lang="en-US">
                <a:latin typeface="Berlin Sans FB Demi" pitchFamily="34" charset="0"/>
              </a:rPr>
              <a:t> </a:t>
            </a:r>
            <a:r>
              <a:rPr lang="en-US" sz="4000">
                <a:latin typeface="Berlin Sans FB Demi" pitchFamily="34" charset="0"/>
              </a:rPr>
              <a:t>(area of the BASE)</a:t>
            </a:r>
          </a:p>
          <a:p>
            <a:pPr>
              <a:buFontTx/>
              <a:buNone/>
            </a:pPr>
            <a:r>
              <a:rPr lang="en-US" sz="4000">
                <a:latin typeface="Berlin Sans FB Demi" pitchFamily="34" charset="0"/>
              </a:rPr>
              <a:t>  The formula for B will depend on the shape of the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2209800"/>
          </a:xfrm>
        </p:spPr>
        <p:txBody>
          <a:bodyPr/>
          <a:lstStyle/>
          <a:p>
            <a:r>
              <a:rPr lang="en-US" sz="6800" b="1">
                <a:solidFill>
                  <a:srgbClr val="0000FF"/>
                </a:solidFill>
              </a:rPr>
              <a:t>Volume Formula for Prisms &amp; Cylinders</a:t>
            </a:r>
          </a:p>
        </p:txBody>
      </p:sp>
      <p:sp>
        <p:nvSpPr>
          <p:cNvPr id="71684" name="Rectangle 1028"/>
          <p:cNvSpPr>
            <a:spLocks noChangeArrowheads="1"/>
          </p:cNvSpPr>
          <p:nvPr/>
        </p:nvSpPr>
        <p:spPr bwMode="auto">
          <a:xfrm>
            <a:off x="1371600" y="2514600"/>
            <a:ext cx="5791200" cy="18288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8200" b="1">
                <a:solidFill>
                  <a:schemeClr val="tx2"/>
                </a:solidFill>
              </a:rPr>
              <a:t>V = Bh</a:t>
            </a:r>
            <a:endParaRPr lang="en-US" sz="8200" b="1">
              <a:solidFill>
                <a:schemeClr val="tx2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575</Words>
  <Application>Microsoft Office PowerPoint</Application>
  <PresentationFormat>On-screen Show (4:3)</PresentationFormat>
  <Paragraphs>126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5" baseType="lpstr">
      <vt:lpstr>Arial</vt:lpstr>
      <vt:lpstr>Arial Black</vt:lpstr>
      <vt:lpstr>Berlin Sans FB Demi</vt:lpstr>
      <vt:lpstr>Calibri</vt:lpstr>
      <vt:lpstr>Cambria Math</vt:lpstr>
      <vt:lpstr>Century Gothic</vt:lpstr>
      <vt:lpstr>Comic Sans MS</vt:lpstr>
      <vt:lpstr>Impact</vt:lpstr>
      <vt:lpstr>Symbol</vt:lpstr>
      <vt:lpstr>Times New Roman</vt:lpstr>
      <vt:lpstr>Default Design</vt:lpstr>
      <vt:lpstr>iRespondQuestionMaster</vt:lpstr>
      <vt:lpstr>iRespondGraphMaster</vt:lpstr>
      <vt:lpstr>3_Default Design</vt:lpstr>
      <vt:lpstr>Equation</vt:lpstr>
      <vt:lpstr>ips Publishing Equation</vt:lpstr>
      <vt:lpstr>Worksheet Builder Equation</vt:lpstr>
      <vt:lpstr>Daily Check</vt:lpstr>
      <vt:lpstr>Warm – Up </vt:lpstr>
      <vt:lpstr>Review Homework</vt:lpstr>
      <vt:lpstr>Warm – Up </vt:lpstr>
      <vt:lpstr>PowerPoint Presentation</vt:lpstr>
      <vt:lpstr>PowerPoint Presentation</vt:lpstr>
      <vt:lpstr>PowerPoint Presentation</vt:lpstr>
      <vt:lpstr>When a prism is NOT a cube…</vt:lpstr>
      <vt:lpstr>Volume Formula for Prisms &amp; Cylinders</vt:lpstr>
      <vt:lpstr>PowerPoint Presentation</vt:lpstr>
      <vt:lpstr>PowerPoint Presentation</vt:lpstr>
      <vt:lpstr>Homework 1 – 5 &amp; 1 – 6 </vt:lpstr>
      <vt:lpstr>Warm – Up </vt:lpstr>
      <vt:lpstr>Review Homework</vt:lpstr>
      <vt:lpstr>PowerPoint Presentation</vt:lpstr>
      <vt:lpstr>Volume Formula for Cones &amp; Pyramids</vt:lpstr>
      <vt:lpstr>PowerPoint Presentation</vt:lpstr>
      <vt:lpstr>PowerPoint Presentation</vt:lpstr>
      <vt:lpstr>WS 1 – 10 Be Ready to Present! </vt:lpstr>
      <vt:lpstr>PowerPoint Presentation</vt:lpstr>
      <vt:lpstr>Warm – Up </vt:lpstr>
      <vt:lpstr>PowerPoint Presentation</vt:lpstr>
      <vt:lpstr>2 Types of Answers</vt:lpstr>
      <vt:lpstr>PowerPoint Presentation</vt:lpstr>
      <vt:lpstr>PowerPoint Presentation</vt:lpstr>
      <vt:lpstr>Volume of a Sphere</vt:lpstr>
      <vt:lpstr>PowerPoint Presentation</vt:lpstr>
      <vt:lpstr>PowerPoint Presentation</vt:lpstr>
      <vt:lpstr>PowerPoint Presentation</vt:lpstr>
      <vt:lpstr>Classwork </vt:lpstr>
      <vt:lpstr>Surface Area of a Sphere</vt:lpstr>
      <vt:lpstr>PowerPoint Presentation</vt:lpstr>
      <vt:lpstr>PowerPoint Presentation</vt:lpstr>
      <vt:lpstr>PowerPoint Presentation</vt:lpstr>
      <vt:lpstr>PowerPoint Presentation</vt:lpstr>
      <vt:lpstr>Classwork/Homework</vt:lpstr>
      <vt:lpstr>Classwork </vt:lpstr>
      <vt:lpstr>PowerPoint Presentation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cee13931</dc:creator>
  <cp:lastModifiedBy>Allison Chapman</cp:lastModifiedBy>
  <cp:revision>63</cp:revision>
  <dcterms:created xsi:type="dcterms:W3CDTF">2003-05-01T12:19:48Z</dcterms:created>
  <dcterms:modified xsi:type="dcterms:W3CDTF">2015-12-07T13:22:16Z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